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Roboto Medium"/>
      <p:regular r:id="rId17"/>
    </p:embeddedFont>
    <p:embeddedFont>
      <p:font typeface="Roboto Medium"/>
      <p:regular r:id="rId18"/>
    </p:embeddedFont>
    <p:embeddedFont>
      <p:font typeface="Roboto Medium"/>
      <p:regular r:id="rId19"/>
    </p:embeddedFont>
    <p:embeddedFont>
      <p:font typeface="Roboto Medium"/>
      <p:regular r:id="rId20"/>
    </p:embeddedFont>
    <p:embeddedFont>
      <p:font typeface="Roboto"/>
      <p:regular r:id="rId21"/>
    </p:embeddedFont>
    <p:embeddedFont>
      <p:font typeface="Roboto"/>
      <p:regular r:id="rId22"/>
    </p:embeddedFont>
    <p:embeddedFont>
      <p:font typeface="Roboto"/>
      <p:regular r:id="rId23"/>
    </p:embeddedFont>
    <p:embeddedFont>
      <p:font typeface="Robo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2.png>
</file>

<file path=ppt/media/image-10-3.svg>
</file>

<file path=ppt/media/image-10-4.png>
</file>

<file path=ppt/media/image-10-5.sv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3-2.png>
</file>

<file path=ppt/media/image-4-1.png>
</file>

<file path=ppt/media/image-4-2.png>
</file>

<file path=ppt/media/image-5-1.png>
</file>

<file path=ppt/media/image-5-2.png>
</file>

<file path=ppt/media/image-5-3.svg>
</file>

<file path=ppt/media/image-5-4.png>
</file>

<file path=ppt/media/image-5-5.svg>
</file>

<file path=ppt/media/image-5-6.png>
</file>

<file path=ppt/media/image-5-7.svg>
</file>

<file path=ppt/media/image-6-1.png>
</file>

<file path=ppt/media/image-7-1.png>
</file>

<file path=ppt/media/image-8-1.png>
</file>

<file path=ppt/media/image-8-2.png>
</file>

<file path=ppt/media/image-8-3.png>
</file>

<file path=ppt/media/image-8-4.png>
</file>

<file path=ppt/media/image-8-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svg"/><Relationship Id="rId4" Type="http://schemas.openxmlformats.org/officeDocument/2006/relationships/image" Target="../media/image-10-4.png"/><Relationship Id="rId5" Type="http://schemas.openxmlformats.org/officeDocument/2006/relationships/image" Target="../media/image-10-5.svg"/><Relationship Id="rId6" Type="http://schemas.openxmlformats.org/officeDocument/2006/relationships/slideLayout" Target="../slideLayouts/slideLayout11.xml"/><Relationship Id="rId7"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svg"/><Relationship Id="rId4" Type="http://schemas.openxmlformats.org/officeDocument/2006/relationships/image" Target="../media/image-5-4.png"/><Relationship Id="rId5" Type="http://schemas.openxmlformats.org/officeDocument/2006/relationships/image" Target="../media/image-5-5.svg"/><Relationship Id="rId6" Type="http://schemas.openxmlformats.org/officeDocument/2006/relationships/image" Target="../media/image-5-6.png"/><Relationship Id="rId7" Type="http://schemas.openxmlformats.org/officeDocument/2006/relationships/image" Target="../media/image-5-7.svg"/><Relationship Id="rId8" Type="http://schemas.openxmlformats.org/officeDocument/2006/relationships/slideLayout" Target="../slideLayouts/slideLayout6.xml"/><Relationship Id="rId9"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976551"/>
            <a:ext cx="2316480" cy="1394460"/>
          </a:xfrm>
          <a:prstGeom prst="rect">
            <a:avLst/>
          </a:prstGeom>
        </p:spPr>
      </p:pic>
      <p:sp>
        <p:nvSpPr>
          <p:cNvPr id="3" name="Text 0"/>
          <p:cNvSpPr/>
          <p:nvPr/>
        </p:nvSpPr>
        <p:spPr>
          <a:xfrm>
            <a:off x="793790" y="2711172"/>
            <a:ext cx="10592395"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IT Tickets Handling Process Improvement</a:t>
            </a:r>
            <a:endParaRPr lang="en-US" sz="4450" dirty="0"/>
          </a:p>
        </p:txBody>
      </p:sp>
      <p:sp>
        <p:nvSpPr>
          <p:cNvPr id="4" name="Text 1"/>
          <p:cNvSpPr/>
          <p:nvPr/>
        </p:nvSpPr>
        <p:spPr>
          <a:xfrm>
            <a:off x="793790" y="3510677"/>
            <a:ext cx="4673798" cy="566976"/>
          </a:xfrm>
          <a:prstGeom prst="rect">
            <a:avLst/>
          </a:prstGeom>
          <a:noFill/>
          <a:ln/>
        </p:spPr>
        <p:txBody>
          <a:bodyPr wrap="none" lIns="0" tIns="0" rIns="0" bIns="0" rtlCol="0" anchor="t"/>
          <a:lstStyle/>
          <a:p>
            <a:pPr algn="l" indent="0" marL="0">
              <a:lnSpc>
                <a:spcPts val="4450"/>
              </a:lnSpc>
              <a:buNone/>
            </a:pPr>
            <a:r>
              <a:rPr lang="en-US" sz="3550" dirty="0">
                <a:solidFill>
                  <a:srgbClr val="FFFFFF"/>
                </a:solidFill>
                <a:latin typeface="Roboto Medium" pitchFamily="34" charset="0"/>
                <a:ea typeface="Roboto Medium" pitchFamily="34" charset="-122"/>
                <a:cs typeface="Roboto Medium" pitchFamily="34" charset="-120"/>
              </a:rPr>
              <a:t>Lean Six Sigma Project</a:t>
            </a:r>
            <a:endParaRPr lang="en-US" sz="3550" dirty="0"/>
          </a:p>
        </p:txBody>
      </p:sp>
      <p:sp>
        <p:nvSpPr>
          <p:cNvPr id="5" name="Text 2"/>
          <p:cNvSpPr/>
          <p:nvPr/>
        </p:nvSpPr>
        <p:spPr>
          <a:xfrm>
            <a:off x="793790" y="4417814"/>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Chippy Pillai</a:t>
            </a:r>
            <a:endParaRPr lang="en-US" sz="1750" dirty="0"/>
          </a:p>
        </p:txBody>
      </p:sp>
      <p:sp>
        <p:nvSpPr>
          <p:cNvPr id="6" name="Text 3"/>
          <p:cNvSpPr/>
          <p:nvPr/>
        </p:nvSpPr>
        <p:spPr>
          <a:xfrm>
            <a:off x="793790" y="5035867"/>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School of Technology and Innovations</a:t>
            </a:r>
            <a:endParaRPr lang="en-US" sz="1750" dirty="0"/>
          </a:p>
        </p:txBody>
      </p:sp>
      <p:sp>
        <p:nvSpPr>
          <p:cNvPr id="7" name="Text 4"/>
          <p:cNvSpPr/>
          <p:nvPr/>
        </p:nvSpPr>
        <p:spPr>
          <a:xfrm>
            <a:off x="793790" y="5653921"/>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Major in Strategic Project Management</a:t>
            </a:r>
            <a:endParaRPr lang="en-US" sz="1750" dirty="0"/>
          </a:p>
        </p:txBody>
      </p:sp>
      <p:sp>
        <p:nvSpPr>
          <p:cNvPr id="8" name="Text 5"/>
          <p:cNvSpPr/>
          <p:nvPr/>
        </p:nvSpPr>
        <p:spPr>
          <a:xfrm>
            <a:off x="793790" y="6271974"/>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Master's programme in Industrial Engineering and Management</a:t>
            </a:r>
            <a:endParaRPr lang="en-US" sz="1750" dirty="0"/>
          </a:p>
        </p:txBody>
      </p:sp>
      <p:sp>
        <p:nvSpPr>
          <p:cNvPr id="9" name="Text 6"/>
          <p:cNvSpPr/>
          <p:nvPr/>
        </p:nvSpPr>
        <p:spPr>
          <a:xfrm>
            <a:off x="793790" y="6890028"/>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Vaasa 2026</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80058" y="703302"/>
            <a:ext cx="5138142" cy="619363"/>
          </a:xfrm>
          <a:prstGeom prst="rect">
            <a:avLst/>
          </a:prstGeom>
          <a:noFill/>
          <a:ln/>
        </p:spPr>
        <p:txBody>
          <a:bodyPr wrap="none" lIns="0" tIns="0" rIns="0" bIns="0" rtlCol="0" anchor="t"/>
          <a:lstStyle/>
          <a:p>
            <a:pPr algn="l" indent="0" marL="0">
              <a:lnSpc>
                <a:spcPts val="4850"/>
              </a:lnSpc>
              <a:buNone/>
            </a:pPr>
            <a:r>
              <a:rPr lang="en-US" sz="3900" dirty="0">
                <a:solidFill>
                  <a:srgbClr val="FFFFFF"/>
                </a:solidFill>
                <a:latin typeface="Roboto Medium" pitchFamily="34" charset="0"/>
                <a:ea typeface="Roboto Medium" pitchFamily="34" charset="-122"/>
                <a:cs typeface="Roboto Medium" pitchFamily="34" charset="-120"/>
              </a:rPr>
              <a:t>Benefits &amp; Conclusions</a:t>
            </a:r>
            <a:endParaRPr lang="en-US" sz="3900" dirty="0"/>
          </a:p>
        </p:txBody>
      </p:sp>
      <p:sp>
        <p:nvSpPr>
          <p:cNvPr id="4" name="Shape 1"/>
          <p:cNvSpPr/>
          <p:nvPr/>
        </p:nvSpPr>
        <p:spPr>
          <a:xfrm>
            <a:off x="6180058" y="1619845"/>
            <a:ext cx="7756684" cy="2266950"/>
          </a:xfrm>
          <a:prstGeom prst="roundRect">
            <a:avLst>
              <a:gd name="adj" fmla="val 3672"/>
            </a:avLst>
          </a:prstGeom>
          <a:solidFill>
            <a:srgbClr val="182567"/>
          </a:solidFill>
          <a:ln w="7620">
            <a:solidFill>
              <a:srgbClr val="313E80"/>
            </a:solidFill>
            <a:prstDash val="solid"/>
          </a:ln>
        </p:spPr>
      </p:sp>
      <p:sp>
        <p:nvSpPr>
          <p:cNvPr id="5" name="Shape 2"/>
          <p:cNvSpPr/>
          <p:nvPr/>
        </p:nvSpPr>
        <p:spPr>
          <a:xfrm>
            <a:off x="6385798" y="1825585"/>
            <a:ext cx="594479" cy="594479"/>
          </a:xfrm>
          <a:prstGeom prst="roundRect">
            <a:avLst>
              <a:gd name="adj" fmla="val 15379998"/>
            </a:avLst>
          </a:prstGeom>
          <a:solidFill>
            <a:srgbClr val="5A6ED8"/>
          </a:solidFill>
          <a:ln/>
        </p:spPr>
      </p:sp>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549271" y="1989058"/>
            <a:ext cx="267533" cy="267533"/>
          </a:xfrm>
          <a:prstGeom prst="rect">
            <a:avLst/>
          </a:prstGeom>
        </p:spPr>
      </p:pic>
      <p:sp>
        <p:nvSpPr>
          <p:cNvPr id="7" name="Text 3"/>
          <p:cNvSpPr/>
          <p:nvPr/>
        </p:nvSpPr>
        <p:spPr>
          <a:xfrm>
            <a:off x="6385798" y="2618184"/>
            <a:ext cx="2477453" cy="309682"/>
          </a:xfrm>
          <a:prstGeom prst="rect">
            <a:avLst/>
          </a:prstGeom>
          <a:noFill/>
          <a:ln/>
        </p:spPr>
        <p:txBody>
          <a:bodyPr wrap="none" lIns="0" tIns="0" rIns="0" bIns="0" rtlCol="0" anchor="t"/>
          <a:lstStyle/>
          <a:p>
            <a:pPr algn="l" indent="0" marL="0">
              <a:lnSpc>
                <a:spcPts val="2400"/>
              </a:lnSpc>
              <a:buNone/>
            </a:pPr>
            <a:r>
              <a:rPr lang="en-US" sz="1950" dirty="0">
                <a:solidFill>
                  <a:srgbClr val="CFD0D8"/>
                </a:solidFill>
                <a:latin typeface="Roboto Medium" pitchFamily="34" charset="0"/>
                <a:ea typeface="Roboto Medium" pitchFamily="34" charset="-122"/>
                <a:cs typeface="Roboto Medium" pitchFamily="34" charset="-120"/>
              </a:rPr>
              <a:t>Benefits Earned</a:t>
            </a:r>
            <a:endParaRPr lang="en-US" sz="1950" dirty="0"/>
          </a:p>
        </p:txBody>
      </p:sp>
      <p:sp>
        <p:nvSpPr>
          <p:cNvPr id="8" name="Text 4"/>
          <p:cNvSpPr/>
          <p:nvPr/>
        </p:nvSpPr>
        <p:spPr>
          <a:xfrm>
            <a:off x="6385798" y="3046690"/>
            <a:ext cx="7345204" cy="634365"/>
          </a:xfrm>
          <a:prstGeom prst="rect">
            <a:avLst/>
          </a:prstGeom>
          <a:noFill/>
          <a:ln/>
        </p:spPr>
        <p:txBody>
          <a:bodyPr wrap="square" lIns="0" tIns="0" rIns="0" bIns="0" rtlCol="0" anchor="t"/>
          <a:lstStyle/>
          <a:p>
            <a:pPr algn="l" indent="0" marL="0">
              <a:lnSpc>
                <a:spcPts val="2450"/>
              </a:lnSpc>
              <a:buNone/>
            </a:pPr>
            <a:r>
              <a:rPr lang="en-US" sz="1550" dirty="0">
                <a:solidFill>
                  <a:srgbClr val="CFD0D8"/>
                </a:solidFill>
                <a:latin typeface="Roboto" pitchFamily="34" charset="0"/>
                <a:ea typeface="Roboto" pitchFamily="34" charset="-122"/>
                <a:cs typeface="Roboto" pitchFamily="34" charset="-120"/>
              </a:rPr>
              <a:t>Reduced SLA penalties, increased productivity, improved customer satisfaction, and enhanced team morale.</a:t>
            </a:r>
            <a:endParaRPr lang="en-US" sz="1550" dirty="0"/>
          </a:p>
        </p:txBody>
      </p:sp>
      <p:sp>
        <p:nvSpPr>
          <p:cNvPr id="9" name="Shape 5"/>
          <p:cNvSpPr/>
          <p:nvPr/>
        </p:nvSpPr>
        <p:spPr>
          <a:xfrm>
            <a:off x="6180058" y="4084915"/>
            <a:ext cx="7756684" cy="2266950"/>
          </a:xfrm>
          <a:prstGeom prst="roundRect">
            <a:avLst>
              <a:gd name="adj" fmla="val 3672"/>
            </a:avLst>
          </a:prstGeom>
          <a:solidFill>
            <a:srgbClr val="182567"/>
          </a:solidFill>
          <a:ln w="7620">
            <a:solidFill>
              <a:srgbClr val="313E80"/>
            </a:solidFill>
            <a:prstDash val="solid"/>
          </a:ln>
        </p:spPr>
      </p:sp>
      <p:sp>
        <p:nvSpPr>
          <p:cNvPr id="10" name="Shape 6"/>
          <p:cNvSpPr/>
          <p:nvPr/>
        </p:nvSpPr>
        <p:spPr>
          <a:xfrm>
            <a:off x="6385798" y="4290655"/>
            <a:ext cx="594479" cy="594479"/>
          </a:xfrm>
          <a:prstGeom prst="roundRect">
            <a:avLst>
              <a:gd name="adj" fmla="val 15379998"/>
            </a:avLst>
          </a:prstGeom>
          <a:solidFill>
            <a:srgbClr val="5A6ED8"/>
          </a:solidFill>
          <a:ln/>
        </p:spPr>
      </p:sp>
      <p:pic>
        <p:nvPicPr>
          <p:cNvPr id="11"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49271" y="4454128"/>
            <a:ext cx="267533" cy="267533"/>
          </a:xfrm>
          <a:prstGeom prst="rect">
            <a:avLst/>
          </a:prstGeom>
        </p:spPr>
      </p:pic>
      <p:sp>
        <p:nvSpPr>
          <p:cNvPr id="12" name="Text 7"/>
          <p:cNvSpPr/>
          <p:nvPr/>
        </p:nvSpPr>
        <p:spPr>
          <a:xfrm>
            <a:off x="6385798" y="5083254"/>
            <a:ext cx="2477453" cy="309682"/>
          </a:xfrm>
          <a:prstGeom prst="rect">
            <a:avLst/>
          </a:prstGeom>
          <a:noFill/>
          <a:ln/>
        </p:spPr>
        <p:txBody>
          <a:bodyPr wrap="none" lIns="0" tIns="0" rIns="0" bIns="0" rtlCol="0" anchor="t"/>
          <a:lstStyle/>
          <a:p>
            <a:pPr algn="l" indent="0" marL="0">
              <a:lnSpc>
                <a:spcPts val="2400"/>
              </a:lnSpc>
              <a:buNone/>
            </a:pPr>
            <a:r>
              <a:rPr lang="en-US" sz="1950" dirty="0">
                <a:solidFill>
                  <a:srgbClr val="CFD0D8"/>
                </a:solidFill>
                <a:latin typeface="Roboto Medium" pitchFamily="34" charset="0"/>
                <a:ea typeface="Roboto Medium" pitchFamily="34" charset="-122"/>
                <a:cs typeface="Roboto Medium" pitchFamily="34" charset="-120"/>
              </a:rPr>
              <a:t>Lessons Learned</a:t>
            </a:r>
            <a:endParaRPr lang="en-US" sz="1950" dirty="0"/>
          </a:p>
        </p:txBody>
      </p:sp>
      <p:sp>
        <p:nvSpPr>
          <p:cNvPr id="13" name="Text 8"/>
          <p:cNvSpPr/>
          <p:nvPr/>
        </p:nvSpPr>
        <p:spPr>
          <a:xfrm>
            <a:off x="6385798" y="5511760"/>
            <a:ext cx="7345204" cy="634365"/>
          </a:xfrm>
          <a:prstGeom prst="rect">
            <a:avLst/>
          </a:prstGeom>
          <a:noFill/>
          <a:ln/>
        </p:spPr>
        <p:txBody>
          <a:bodyPr wrap="square" lIns="0" tIns="0" rIns="0" bIns="0" rtlCol="0" anchor="t"/>
          <a:lstStyle/>
          <a:p>
            <a:pPr algn="l" indent="0" marL="0">
              <a:lnSpc>
                <a:spcPts val="2450"/>
              </a:lnSpc>
              <a:buNone/>
            </a:pPr>
            <a:r>
              <a:rPr lang="en-US" sz="1550" dirty="0">
                <a:solidFill>
                  <a:srgbClr val="CFD0D8"/>
                </a:solidFill>
                <a:latin typeface="Roboto" pitchFamily="34" charset="0"/>
                <a:ea typeface="Roboto" pitchFamily="34" charset="-122"/>
                <a:cs typeface="Roboto" pitchFamily="34" charset="-120"/>
              </a:rPr>
              <a:t>Strong executive sponsorship and technician involvement were key. Early stakeholder engagement and robust testing are areas for improvement.</a:t>
            </a:r>
            <a:endParaRPr lang="en-US" sz="1550" dirty="0"/>
          </a:p>
        </p:txBody>
      </p:sp>
      <p:sp>
        <p:nvSpPr>
          <p:cNvPr id="14" name="Text 9"/>
          <p:cNvSpPr/>
          <p:nvPr/>
        </p:nvSpPr>
        <p:spPr>
          <a:xfrm>
            <a:off x="6180058" y="6574750"/>
            <a:ext cx="7756684" cy="951548"/>
          </a:xfrm>
          <a:prstGeom prst="rect">
            <a:avLst/>
          </a:prstGeom>
          <a:noFill/>
          <a:ln/>
        </p:spPr>
        <p:txBody>
          <a:bodyPr wrap="square" lIns="0" tIns="0" rIns="0" bIns="0" rtlCol="0" anchor="t"/>
          <a:lstStyle/>
          <a:p>
            <a:pPr algn="l" indent="0" marL="0">
              <a:lnSpc>
                <a:spcPts val="2450"/>
              </a:lnSpc>
              <a:buNone/>
            </a:pPr>
            <a:r>
              <a:rPr lang="en-US" sz="1550" dirty="0">
                <a:solidFill>
                  <a:srgbClr val="CFD0D8"/>
                </a:solidFill>
                <a:latin typeface="Roboto" pitchFamily="34" charset="0"/>
                <a:ea typeface="Roboto" pitchFamily="34" charset="-122"/>
                <a:cs typeface="Roboto" pitchFamily="34" charset="-120"/>
              </a:rPr>
              <a:t>The Lean Six Sigma DMAIC project successfully transformed the IT Helpdesk, eliminating waste and standardizing workflows. This project serves as a model for future process improvements.</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56999"/>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Project Summary</a:t>
            </a:r>
            <a:endParaRPr lang="en-US" sz="4450" dirty="0"/>
          </a:p>
        </p:txBody>
      </p:sp>
      <p:sp>
        <p:nvSpPr>
          <p:cNvPr id="4" name="Text 1"/>
          <p:cNvSpPr/>
          <p:nvPr/>
        </p:nvSpPr>
        <p:spPr>
          <a:xfrm>
            <a:off x="793790" y="1805940"/>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This project analyzed IT helpdesk ticket handling to identify and resolve inefficiencies. Using the DMAIC methodology, we examined 2,347 tickets over six months, focusing on reducing resolution times and improving consistency.</a:t>
            </a:r>
            <a:endParaRPr lang="en-US" sz="1750" dirty="0"/>
          </a:p>
        </p:txBody>
      </p:sp>
      <p:sp>
        <p:nvSpPr>
          <p:cNvPr id="5" name="Shape 2"/>
          <p:cNvSpPr/>
          <p:nvPr/>
        </p:nvSpPr>
        <p:spPr>
          <a:xfrm>
            <a:off x="793790" y="3512701"/>
            <a:ext cx="7556421" cy="1685092"/>
          </a:xfrm>
          <a:prstGeom prst="roundRect">
            <a:avLst>
              <a:gd name="adj" fmla="val 5654"/>
            </a:avLst>
          </a:prstGeom>
          <a:solidFill>
            <a:srgbClr val="182567"/>
          </a:solidFill>
          <a:ln w="7620">
            <a:solidFill>
              <a:srgbClr val="313E80"/>
            </a:solidFill>
            <a:prstDash val="solid"/>
          </a:ln>
        </p:spPr>
      </p:sp>
      <p:sp>
        <p:nvSpPr>
          <p:cNvPr id="6" name="Text 3"/>
          <p:cNvSpPr/>
          <p:nvPr/>
        </p:nvSpPr>
        <p:spPr>
          <a:xfrm>
            <a:off x="1028224" y="374713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Key Findings</a:t>
            </a:r>
            <a:endParaRPr lang="en-US" sz="2200" dirty="0"/>
          </a:p>
        </p:txBody>
      </p:sp>
      <p:sp>
        <p:nvSpPr>
          <p:cNvPr id="7" name="Text 4"/>
          <p:cNvSpPr/>
          <p:nvPr/>
        </p:nvSpPr>
        <p:spPr>
          <a:xfrm>
            <a:off x="1028224" y="4237553"/>
            <a:ext cx="7087553"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32% of resolution time was consumed by redundant information gathering, and 22% of tickets were misrouted.</a:t>
            </a:r>
            <a:endParaRPr lang="en-US" sz="1750" dirty="0"/>
          </a:p>
        </p:txBody>
      </p:sp>
      <p:sp>
        <p:nvSpPr>
          <p:cNvPr id="8" name="Shape 5"/>
          <p:cNvSpPr/>
          <p:nvPr/>
        </p:nvSpPr>
        <p:spPr>
          <a:xfrm>
            <a:off x="793790" y="5424607"/>
            <a:ext cx="7556421" cy="2047994"/>
          </a:xfrm>
          <a:prstGeom prst="roundRect">
            <a:avLst>
              <a:gd name="adj" fmla="val 4652"/>
            </a:avLst>
          </a:prstGeom>
          <a:solidFill>
            <a:srgbClr val="182567"/>
          </a:solidFill>
          <a:ln w="7620">
            <a:solidFill>
              <a:srgbClr val="313E80"/>
            </a:solidFill>
            <a:prstDash val="solid"/>
          </a:ln>
        </p:spPr>
      </p:sp>
      <p:sp>
        <p:nvSpPr>
          <p:cNvPr id="9" name="Text 6"/>
          <p:cNvSpPr/>
          <p:nvPr/>
        </p:nvSpPr>
        <p:spPr>
          <a:xfrm>
            <a:off x="1028224" y="5659041"/>
            <a:ext cx="3064907"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Achieved Improvements</a:t>
            </a:r>
            <a:endParaRPr lang="en-US" sz="2200" dirty="0"/>
          </a:p>
        </p:txBody>
      </p:sp>
      <p:sp>
        <p:nvSpPr>
          <p:cNvPr id="10" name="Text 7"/>
          <p:cNvSpPr/>
          <p:nvPr/>
        </p:nvSpPr>
        <p:spPr>
          <a:xfrm>
            <a:off x="1028224" y="6149459"/>
            <a:ext cx="7087553" cy="1088708"/>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Average Resolution time reduced by 48%, delayed high/medium priority tickets reduced by 52%, and customer satisfaction increased by 32%.</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2502337" y="418505"/>
            <a:ext cx="5793343" cy="475417"/>
          </a:xfrm>
          <a:prstGeom prst="rect">
            <a:avLst/>
          </a:prstGeom>
          <a:noFill/>
          <a:ln/>
        </p:spPr>
        <p:txBody>
          <a:bodyPr wrap="none" lIns="0" tIns="0" rIns="0" bIns="0" rtlCol="0" anchor="t"/>
          <a:lstStyle/>
          <a:p>
            <a:pPr algn="l" indent="0" marL="0">
              <a:lnSpc>
                <a:spcPts val="3700"/>
              </a:lnSpc>
              <a:buNone/>
            </a:pPr>
            <a:r>
              <a:rPr lang="en-US" sz="2950" dirty="0">
                <a:solidFill>
                  <a:srgbClr val="FFFFFF"/>
                </a:solidFill>
                <a:latin typeface="Roboto Medium" pitchFamily="34" charset="0"/>
                <a:ea typeface="Roboto Medium" pitchFamily="34" charset="-122"/>
                <a:cs typeface="Roboto Medium" pitchFamily="34" charset="-120"/>
              </a:rPr>
              <a:t>Introduction &amp; Problem Statement</a:t>
            </a:r>
            <a:endParaRPr lang="en-US" sz="2950" dirty="0"/>
          </a:p>
        </p:txBody>
      </p:sp>
      <p:sp>
        <p:nvSpPr>
          <p:cNvPr id="3" name="Text 1"/>
          <p:cNvSpPr/>
          <p:nvPr/>
        </p:nvSpPr>
        <p:spPr>
          <a:xfrm>
            <a:off x="2502337" y="1274326"/>
            <a:ext cx="2282666" cy="285274"/>
          </a:xfrm>
          <a:prstGeom prst="rect">
            <a:avLst/>
          </a:prstGeom>
          <a:noFill/>
          <a:ln/>
        </p:spPr>
        <p:txBody>
          <a:bodyPr wrap="none" lIns="0" tIns="0" rIns="0" bIns="0" rtlCol="0" anchor="t"/>
          <a:lstStyle/>
          <a:p>
            <a:pPr algn="l" indent="0" marL="0">
              <a:lnSpc>
                <a:spcPts val="2200"/>
              </a:lnSpc>
              <a:buNone/>
            </a:pPr>
            <a:r>
              <a:rPr lang="en-US" sz="1750" dirty="0">
                <a:solidFill>
                  <a:srgbClr val="FFFFFF"/>
                </a:solidFill>
                <a:latin typeface="Roboto Medium" pitchFamily="34" charset="0"/>
                <a:ea typeface="Roboto Medium" pitchFamily="34" charset="-122"/>
                <a:cs typeface="Roboto Medium" pitchFamily="34" charset="-120"/>
              </a:rPr>
              <a:t>Problem</a:t>
            </a:r>
            <a:endParaRPr lang="en-US" sz="1750" dirty="0"/>
          </a:p>
        </p:txBody>
      </p:sp>
      <p:sp>
        <p:nvSpPr>
          <p:cNvPr id="4" name="Text 2"/>
          <p:cNvSpPr/>
          <p:nvPr/>
        </p:nvSpPr>
        <p:spPr>
          <a:xfrm>
            <a:off x="2502337" y="1711762"/>
            <a:ext cx="4627126" cy="730091"/>
          </a:xfrm>
          <a:prstGeom prst="rect">
            <a:avLst/>
          </a:prstGeom>
          <a:noFill/>
          <a:ln/>
        </p:spPr>
        <p:txBody>
          <a:bodyPr wrap="square" lIns="0" tIns="0" rIns="0" bIns="0" rtlCol="0" anchor="t"/>
          <a:lstStyle/>
          <a:p>
            <a:pPr algn="l" indent="0" marL="0">
              <a:lnSpc>
                <a:spcPts val="1900"/>
              </a:lnSpc>
              <a:buNone/>
            </a:pPr>
            <a:r>
              <a:rPr lang="en-US" sz="1150" dirty="0">
                <a:solidFill>
                  <a:srgbClr val="CFD0D8"/>
                </a:solidFill>
                <a:latin typeface="Roboto" pitchFamily="34" charset="0"/>
                <a:ea typeface="Roboto" pitchFamily="34" charset="-122"/>
                <a:cs typeface="Roboto" pitchFamily="34" charset="-120"/>
              </a:rPr>
              <a:t>Inconsistent IT helpdesk ticket resolution, with many tickets exceeding 24 hours, leads to customer dissatisfaction and inefficiency.</a:t>
            </a:r>
            <a:endParaRPr lang="en-US" sz="1150" dirty="0"/>
          </a:p>
        </p:txBody>
      </p:sp>
      <p:pic>
        <p:nvPicPr>
          <p:cNvPr id="5" name="Image 0" descr="preencoded.png">    </p:cNvPr>
          <p:cNvPicPr>
            <a:picLocks noChangeAspect="1"/>
          </p:cNvPicPr>
          <p:nvPr/>
        </p:nvPicPr>
        <p:blipFill>
          <a:blip r:embed="rId1"/>
          <a:stretch>
            <a:fillRect/>
          </a:stretch>
        </p:blipFill>
        <p:spPr>
          <a:xfrm>
            <a:off x="2502337" y="2612946"/>
            <a:ext cx="4627126" cy="4627126"/>
          </a:xfrm>
          <a:prstGeom prst="rect">
            <a:avLst/>
          </a:prstGeom>
        </p:spPr>
      </p:pic>
      <p:sp>
        <p:nvSpPr>
          <p:cNvPr id="6" name="Text 3"/>
          <p:cNvSpPr/>
          <p:nvPr/>
        </p:nvSpPr>
        <p:spPr>
          <a:xfrm>
            <a:off x="7508319" y="1274326"/>
            <a:ext cx="2282666" cy="285274"/>
          </a:xfrm>
          <a:prstGeom prst="rect">
            <a:avLst/>
          </a:prstGeom>
          <a:noFill/>
          <a:ln/>
        </p:spPr>
        <p:txBody>
          <a:bodyPr wrap="none" lIns="0" tIns="0" rIns="0" bIns="0" rtlCol="0" anchor="t"/>
          <a:lstStyle/>
          <a:p>
            <a:pPr algn="l" indent="0" marL="0">
              <a:lnSpc>
                <a:spcPts val="2200"/>
              </a:lnSpc>
              <a:buNone/>
            </a:pPr>
            <a:r>
              <a:rPr lang="en-US" sz="1750" dirty="0">
                <a:solidFill>
                  <a:srgbClr val="FFFFFF"/>
                </a:solidFill>
                <a:latin typeface="Roboto Medium" pitchFamily="34" charset="0"/>
                <a:ea typeface="Roboto Medium" pitchFamily="34" charset="-122"/>
                <a:cs typeface="Roboto Medium" pitchFamily="34" charset="-120"/>
              </a:rPr>
              <a:t>Goals</a:t>
            </a:r>
            <a:endParaRPr lang="en-US" sz="1750" dirty="0"/>
          </a:p>
        </p:txBody>
      </p:sp>
      <p:sp>
        <p:nvSpPr>
          <p:cNvPr id="7" name="Text 4"/>
          <p:cNvSpPr/>
          <p:nvPr/>
        </p:nvSpPr>
        <p:spPr>
          <a:xfrm>
            <a:off x="7508319" y="1711762"/>
            <a:ext cx="4627126" cy="243364"/>
          </a:xfrm>
          <a:prstGeom prst="rect">
            <a:avLst/>
          </a:prstGeom>
          <a:noFill/>
          <a:ln/>
        </p:spPr>
        <p:txBody>
          <a:bodyPr wrap="none" lIns="0" tIns="0" rIns="0" bIns="0" rtlCol="0" anchor="t"/>
          <a:lstStyle/>
          <a:p>
            <a:pPr algn="l" marL="342900" indent="-342900">
              <a:lnSpc>
                <a:spcPts val="1900"/>
              </a:lnSpc>
              <a:buSzPct val="100000"/>
              <a:buChar char="•"/>
            </a:pPr>
            <a:r>
              <a:rPr lang="en-US" sz="1150" dirty="0">
                <a:solidFill>
                  <a:srgbClr val="CFD0D8"/>
                </a:solidFill>
                <a:latin typeface="Roboto" pitchFamily="34" charset="0"/>
                <a:ea typeface="Roboto" pitchFamily="34" charset="-122"/>
                <a:cs typeface="Roboto" pitchFamily="34" charset="-120"/>
              </a:rPr>
              <a:t>Reduce average resolution time to ≤ 5 hours.</a:t>
            </a:r>
            <a:endParaRPr lang="en-US" sz="1150" dirty="0"/>
          </a:p>
        </p:txBody>
      </p:sp>
      <p:sp>
        <p:nvSpPr>
          <p:cNvPr id="8" name="Text 5"/>
          <p:cNvSpPr/>
          <p:nvPr/>
        </p:nvSpPr>
        <p:spPr>
          <a:xfrm>
            <a:off x="7508319" y="2008346"/>
            <a:ext cx="4627126" cy="243364"/>
          </a:xfrm>
          <a:prstGeom prst="rect">
            <a:avLst/>
          </a:prstGeom>
          <a:noFill/>
          <a:ln/>
        </p:spPr>
        <p:txBody>
          <a:bodyPr wrap="none" lIns="0" tIns="0" rIns="0" bIns="0" rtlCol="0" anchor="t"/>
          <a:lstStyle/>
          <a:p>
            <a:pPr algn="l" marL="342900" indent="-342900">
              <a:lnSpc>
                <a:spcPts val="1900"/>
              </a:lnSpc>
              <a:buSzPct val="100000"/>
              <a:buChar char="•"/>
            </a:pPr>
            <a:r>
              <a:rPr lang="en-US" sz="1150" dirty="0">
                <a:solidFill>
                  <a:srgbClr val="CFD0D8"/>
                </a:solidFill>
                <a:latin typeface="Roboto" pitchFamily="34" charset="0"/>
                <a:ea typeface="Roboto" pitchFamily="34" charset="-122"/>
                <a:cs typeface="Roboto" pitchFamily="34" charset="-120"/>
              </a:rPr>
              <a:t>Increase first call resolution rate from 55% to ≥ 80%.</a:t>
            </a:r>
            <a:endParaRPr lang="en-US" sz="1150" dirty="0"/>
          </a:p>
        </p:txBody>
      </p:sp>
      <p:sp>
        <p:nvSpPr>
          <p:cNvPr id="9" name="Text 6"/>
          <p:cNvSpPr/>
          <p:nvPr/>
        </p:nvSpPr>
        <p:spPr>
          <a:xfrm>
            <a:off x="7508319" y="2304931"/>
            <a:ext cx="4627126" cy="243364"/>
          </a:xfrm>
          <a:prstGeom prst="rect">
            <a:avLst/>
          </a:prstGeom>
          <a:noFill/>
          <a:ln/>
        </p:spPr>
        <p:txBody>
          <a:bodyPr wrap="none" lIns="0" tIns="0" rIns="0" bIns="0" rtlCol="0" anchor="t"/>
          <a:lstStyle/>
          <a:p>
            <a:pPr algn="l" marL="342900" indent="-342900">
              <a:lnSpc>
                <a:spcPts val="1900"/>
              </a:lnSpc>
              <a:buSzPct val="100000"/>
              <a:buChar char="•"/>
            </a:pPr>
            <a:r>
              <a:rPr lang="en-US" sz="1150" dirty="0">
                <a:solidFill>
                  <a:srgbClr val="CFD0D8"/>
                </a:solidFill>
                <a:latin typeface="Roboto" pitchFamily="34" charset="0"/>
                <a:ea typeface="Roboto" pitchFamily="34" charset="-122"/>
                <a:cs typeface="Roboto" pitchFamily="34" charset="-120"/>
              </a:rPr>
              <a:t>Improve customer satisfaction from 68% to 85%.</a:t>
            </a:r>
            <a:endParaRPr lang="en-US" sz="1150" dirty="0"/>
          </a:p>
        </p:txBody>
      </p:sp>
      <p:sp>
        <p:nvSpPr>
          <p:cNvPr id="10" name="Text 7"/>
          <p:cNvSpPr/>
          <p:nvPr/>
        </p:nvSpPr>
        <p:spPr>
          <a:xfrm>
            <a:off x="7508319" y="2601516"/>
            <a:ext cx="4627126" cy="243364"/>
          </a:xfrm>
          <a:prstGeom prst="rect">
            <a:avLst/>
          </a:prstGeom>
          <a:noFill/>
          <a:ln/>
        </p:spPr>
        <p:txBody>
          <a:bodyPr wrap="none" lIns="0" tIns="0" rIns="0" bIns="0" rtlCol="0" anchor="t"/>
          <a:lstStyle/>
          <a:p>
            <a:pPr algn="l" marL="342900" indent="-342900">
              <a:lnSpc>
                <a:spcPts val="1900"/>
              </a:lnSpc>
              <a:buSzPct val="100000"/>
              <a:buChar char="•"/>
            </a:pPr>
            <a:r>
              <a:rPr lang="en-US" sz="1150" dirty="0">
                <a:solidFill>
                  <a:srgbClr val="CFD0D8"/>
                </a:solidFill>
                <a:latin typeface="Roboto" pitchFamily="34" charset="0"/>
                <a:ea typeface="Roboto" pitchFamily="34" charset="-122"/>
                <a:cs typeface="Roboto" pitchFamily="34" charset="-120"/>
              </a:rPr>
              <a:t>Decrease escalation rate from 28% to 15%.</a:t>
            </a:r>
            <a:endParaRPr lang="en-US" sz="1150" dirty="0"/>
          </a:p>
        </p:txBody>
      </p:sp>
      <p:pic>
        <p:nvPicPr>
          <p:cNvPr id="11" name="Image 1" descr="preencoded.png">    </p:cNvPr>
          <p:cNvPicPr>
            <a:picLocks noChangeAspect="1"/>
          </p:cNvPicPr>
          <p:nvPr/>
        </p:nvPicPr>
        <p:blipFill>
          <a:blip r:embed="rId2"/>
          <a:stretch>
            <a:fillRect/>
          </a:stretch>
        </p:blipFill>
        <p:spPr>
          <a:xfrm>
            <a:off x="7508319" y="3015972"/>
            <a:ext cx="4627126" cy="462712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2325172" y="434340"/>
            <a:ext cx="3944541" cy="493038"/>
          </a:xfrm>
          <a:prstGeom prst="rect">
            <a:avLst/>
          </a:prstGeom>
          <a:noFill/>
          <a:ln/>
        </p:spPr>
        <p:txBody>
          <a:bodyPr wrap="none" lIns="0" tIns="0" rIns="0" bIns="0" rtlCol="0" anchor="t"/>
          <a:lstStyle/>
          <a:p>
            <a:pPr algn="l" indent="0" marL="0">
              <a:lnSpc>
                <a:spcPts val="3850"/>
              </a:lnSpc>
              <a:buNone/>
            </a:pPr>
            <a:r>
              <a:rPr lang="en-US" sz="3100" dirty="0">
                <a:solidFill>
                  <a:srgbClr val="FFFFFF"/>
                </a:solidFill>
                <a:latin typeface="Roboto Medium" pitchFamily="34" charset="0"/>
                <a:ea typeface="Roboto Medium" pitchFamily="34" charset="-122"/>
                <a:cs typeface="Roboto Medium" pitchFamily="34" charset="-120"/>
              </a:rPr>
              <a:t>Project Scope</a:t>
            </a:r>
            <a:endParaRPr lang="en-US" sz="3100" dirty="0"/>
          </a:p>
        </p:txBody>
      </p:sp>
      <p:sp>
        <p:nvSpPr>
          <p:cNvPr id="3" name="Text 1"/>
          <p:cNvSpPr/>
          <p:nvPr/>
        </p:nvSpPr>
        <p:spPr>
          <a:xfrm>
            <a:off x="2325172" y="1321713"/>
            <a:ext cx="2366724" cy="295870"/>
          </a:xfrm>
          <a:prstGeom prst="rect">
            <a:avLst/>
          </a:prstGeom>
          <a:noFill/>
          <a:ln/>
        </p:spPr>
        <p:txBody>
          <a:bodyPr wrap="none" lIns="0" tIns="0" rIns="0" bIns="0" rtlCol="0" anchor="t"/>
          <a:lstStyle/>
          <a:p>
            <a:pPr algn="l" indent="0" marL="0">
              <a:lnSpc>
                <a:spcPts val="2300"/>
              </a:lnSpc>
              <a:buNone/>
            </a:pPr>
            <a:r>
              <a:rPr lang="en-US" sz="1850" dirty="0">
                <a:solidFill>
                  <a:srgbClr val="FFFFFF"/>
                </a:solidFill>
                <a:latin typeface="Roboto Medium" pitchFamily="34" charset="0"/>
                <a:ea typeface="Roboto Medium" pitchFamily="34" charset="-122"/>
                <a:cs typeface="Roboto Medium" pitchFamily="34" charset="-120"/>
              </a:rPr>
              <a:t>In Scope</a:t>
            </a:r>
            <a:endParaRPr lang="en-US" sz="1850" dirty="0"/>
          </a:p>
        </p:txBody>
      </p:sp>
      <p:sp>
        <p:nvSpPr>
          <p:cNvPr id="4" name="Text 2"/>
          <p:cNvSpPr/>
          <p:nvPr/>
        </p:nvSpPr>
        <p:spPr>
          <a:xfrm>
            <a:off x="2325172" y="1775341"/>
            <a:ext cx="4797504" cy="252413"/>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Ticket Submission and Categorization</a:t>
            </a:r>
            <a:endParaRPr lang="en-US" sz="1200" dirty="0"/>
          </a:p>
        </p:txBody>
      </p:sp>
      <p:sp>
        <p:nvSpPr>
          <p:cNvPr id="5" name="Text 3"/>
          <p:cNvSpPr/>
          <p:nvPr/>
        </p:nvSpPr>
        <p:spPr>
          <a:xfrm>
            <a:off x="2325172" y="2082879"/>
            <a:ext cx="4797504" cy="252413"/>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Initial Triage and Assignment Workflow</a:t>
            </a:r>
            <a:endParaRPr lang="en-US" sz="1200" dirty="0"/>
          </a:p>
        </p:txBody>
      </p:sp>
      <p:sp>
        <p:nvSpPr>
          <p:cNvPr id="6" name="Text 4"/>
          <p:cNvSpPr/>
          <p:nvPr/>
        </p:nvSpPr>
        <p:spPr>
          <a:xfrm>
            <a:off x="2325172" y="2390418"/>
            <a:ext cx="4797504" cy="252413"/>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Resolution and Closure Procedure</a:t>
            </a:r>
            <a:endParaRPr lang="en-US" sz="1200" dirty="0"/>
          </a:p>
        </p:txBody>
      </p:sp>
      <p:pic>
        <p:nvPicPr>
          <p:cNvPr id="7" name="Image 0" descr="preencoded.png">    </p:cNvPr>
          <p:cNvPicPr>
            <a:picLocks noChangeAspect="1"/>
          </p:cNvPicPr>
          <p:nvPr/>
        </p:nvPicPr>
        <p:blipFill>
          <a:blip r:embed="rId1"/>
          <a:stretch>
            <a:fillRect/>
          </a:stretch>
        </p:blipFill>
        <p:spPr>
          <a:xfrm>
            <a:off x="2325172" y="2820233"/>
            <a:ext cx="4797504" cy="4797504"/>
          </a:xfrm>
          <a:prstGeom prst="rect">
            <a:avLst/>
          </a:prstGeom>
        </p:spPr>
      </p:pic>
      <p:sp>
        <p:nvSpPr>
          <p:cNvPr id="8" name="Text 5"/>
          <p:cNvSpPr/>
          <p:nvPr/>
        </p:nvSpPr>
        <p:spPr>
          <a:xfrm>
            <a:off x="7515106" y="1321713"/>
            <a:ext cx="2366724" cy="295870"/>
          </a:xfrm>
          <a:prstGeom prst="rect">
            <a:avLst/>
          </a:prstGeom>
          <a:noFill/>
          <a:ln/>
        </p:spPr>
        <p:txBody>
          <a:bodyPr wrap="none" lIns="0" tIns="0" rIns="0" bIns="0" rtlCol="0" anchor="t"/>
          <a:lstStyle/>
          <a:p>
            <a:pPr algn="l" indent="0" marL="0">
              <a:lnSpc>
                <a:spcPts val="2300"/>
              </a:lnSpc>
              <a:buNone/>
            </a:pPr>
            <a:r>
              <a:rPr lang="en-US" sz="1850" dirty="0">
                <a:solidFill>
                  <a:srgbClr val="FFFFFF"/>
                </a:solidFill>
                <a:latin typeface="Roboto Medium" pitchFamily="34" charset="0"/>
                <a:ea typeface="Roboto Medium" pitchFamily="34" charset="-122"/>
                <a:cs typeface="Roboto Medium" pitchFamily="34" charset="-120"/>
              </a:rPr>
              <a:t>Out of Scope</a:t>
            </a:r>
            <a:endParaRPr lang="en-US" sz="1850" dirty="0"/>
          </a:p>
        </p:txBody>
      </p:sp>
      <p:sp>
        <p:nvSpPr>
          <p:cNvPr id="9" name="Text 6"/>
          <p:cNvSpPr/>
          <p:nvPr/>
        </p:nvSpPr>
        <p:spPr>
          <a:xfrm>
            <a:off x="7515106" y="1775341"/>
            <a:ext cx="4797504" cy="252413"/>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Major Infrastructure Upgrades</a:t>
            </a:r>
            <a:endParaRPr lang="en-US" sz="1200" dirty="0"/>
          </a:p>
        </p:txBody>
      </p:sp>
      <p:sp>
        <p:nvSpPr>
          <p:cNvPr id="10" name="Text 7"/>
          <p:cNvSpPr/>
          <p:nvPr/>
        </p:nvSpPr>
        <p:spPr>
          <a:xfrm>
            <a:off x="7515106" y="2082879"/>
            <a:ext cx="4797504" cy="252413"/>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Security Incident Handling</a:t>
            </a:r>
            <a:endParaRPr lang="en-US" sz="1200" dirty="0"/>
          </a:p>
        </p:txBody>
      </p:sp>
      <p:sp>
        <p:nvSpPr>
          <p:cNvPr id="11" name="Text 8"/>
          <p:cNvSpPr/>
          <p:nvPr/>
        </p:nvSpPr>
        <p:spPr>
          <a:xfrm>
            <a:off x="7515106" y="2390418"/>
            <a:ext cx="4797504" cy="252413"/>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Procurement Process</a:t>
            </a:r>
            <a:endParaRPr lang="en-US" sz="1200" dirty="0"/>
          </a:p>
        </p:txBody>
      </p:sp>
      <p:pic>
        <p:nvPicPr>
          <p:cNvPr id="12" name="Image 1" descr="preencoded.png">    </p:cNvPr>
          <p:cNvPicPr>
            <a:picLocks noChangeAspect="1"/>
          </p:cNvPicPr>
          <p:nvPr/>
        </p:nvPicPr>
        <p:blipFill>
          <a:blip r:embed="rId2"/>
          <a:stretch>
            <a:fillRect/>
          </a:stretch>
        </p:blipFill>
        <p:spPr>
          <a:xfrm>
            <a:off x="7515106" y="2820233"/>
            <a:ext cx="4797504" cy="479750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46296"/>
          </a:xfrm>
          <a:prstGeom prst="rect">
            <a:avLst/>
          </a:prstGeom>
        </p:spPr>
      </p:pic>
      <p:sp>
        <p:nvSpPr>
          <p:cNvPr id="3" name="Text 0"/>
          <p:cNvSpPr/>
          <p:nvPr/>
        </p:nvSpPr>
        <p:spPr>
          <a:xfrm>
            <a:off x="768906" y="3527227"/>
            <a:ext cx="6159937" cy="686514"/>
          </a:xfrm>
          <a:prstGeom prst="rect">
            <a:avLst/>
          </a:prstGeom>
          <a:noFill/>
          <a:ln/>
        </p:spPr>
        <p:txBody>
          <a:bodyPr wrap="none" lIns="0" tIns="0" rIns="0" bIns="0" rtlCol="0" anchor="t"/>
          <a:lstStyle/>
          <a:p>
            <a:pPr algn="l" indent="0" marL="0">
              <a:lnSpc>
                <a:spcPts val="5400"/>
              </a:lnSpc>
              <a:buNone/>
            </a:pPr>
            <a:r>
              <a:rPr lang="en-US" sz="4300" dirty="0">
                <a:solidFill>
                  <a:srgbClr val="FFFFFF"/>
                </a:solidFill>
                <a:latin typeface="Roboto Medium" pitchFamily="34" charset="0"/>
                <a:ea typeface="Roboto Medium" pitchFamily="34" charset="-122"/>
                <a:cs typeface="Roboto Medium" pitchFamily="34" charset="-120"/>
              </a:rPr>
              <a:t>Voice of Customer (VOC)</a:t>
            </a:r>
            <a:endParaRPr lang="en-US" sz="4300" dirty="0"/>
          </a:p>
        </p:txBody>
      </p:sp>
      <p:sp>
        <p:nvSpPr>
          <p:cNvPr id="4" name="Text 1"/>
          <p:cNvSpPr/>
          <p:nvPr/>
        </p:nvSpPr>
        <p:spPr>
          <a:xfrm>
            <a:off x="768906" y="4543187"/>
            <a:ext cx="13092589" cy="351472"/>
          </a:xfrm>
          <a:prstGeom prst="rect">
            <a:avLst/>
          </a:prstGeom>
          <a:noFill/>
          <a:ln/>
        </p:spPr>
        <p:txBody>
          <a:bodyPr wrap="none" lIns="0" tIns="0" rIns="0" bIns="0" rtlCol="0" anchor="t"/>
          <a:lstStyle/>
          <a:p>
            <a:pPr algn="l" indent="0" marL="0">
              <a:lnSpc>
                <a:spcPts val="2750"/>
              </a:lnSpc>
              <a:buNone/>
            </a:pPr>
            <a:r>
              <a:rPr lang="en-US" sz="1700" dirty="0">
                <a:solidFill>
                  <a:srgbClr val="CFD0D8"/>
                </a:solidFill>
                <a:latin typeface="Roboto" pitchFamily="34" charset="0"/>
                <a:ea typeface="Roboto" pitchFamily="34" charset="-122"/>
                <a:cs typeface="Roboto" pitchFamily="34" charset="-120"/>
              </a:rPr>
              <a:t>Understanding customer needs is crucial for improving the IT helpdesk process.</a:t>
            </a:r>
            <a:endParaRPr lang="en-US" sz="1700" dirty="0"/>
          </a:p>
        </p:txBody>
      </p:sp>
      <p:sp>
        <p:nvSpPr>
          <p:cNvPr id="5" name="Shape 2"/>
          <p:cNvSpPr/>
          <p:nvPr/>
        </p:nvSpPr>
        <p:spPr>
          <a:xfrm>
            <a:off x="768906" y="5471160"/>
            <a:ext cx="4217670" cy="1977390"/>
          </a:xfrm>
          <a:prstGeom prst="roundRect">
            <a:avLst>
              <a:gd name="adj" fmla="val 7399"/>
            </a:avLst>
          </a:prstGeom>
          <a:solidFill>
            <a:srgbClr val="000018">
              <a:alpha val="95000"/>
            </a:srgbClr>
          </a:solidFill>
          <a:ln/>
        </p:spPr>
      </p:sp>
      <p:sp>
        <p:nvSpPr>
          <p:cNvPr id="6" name="Shape 3"/>
          <p:cNvSpPr/>
          <p:nvPr/>
        </p:nvSpPr>
        <p:spPr>
          <a:xfrm>
            <a:off x="768906" y="5440680"/>
            <a:ext cx="4217670" cy="121920"/>
          </a:xfrm>
          <a:prstGeom prst="roundRect">
            <a:avLst>
              <a:gd name="adj" fmla="val 75687"/>
            </a:avLst>
          </a:prstGeom>
          <a:solidFill>
            <a:srgbClr val="5A6ED8"/>
          </a:solidFill>
          <a:ln/>
        </p:spPr>
      </p:sp>
      <p:sp>
        <p:nvSpPr>
          <p:cNvPr id="7" name="Shape 4"/>
          <p:cNvSpPr/>
          <p:nvPr/>
        </p:nvSpPr>
        <p:spPr>
          <a:xfrm>
            <a:off x="2548235" y="5141714"/>
            <a:ext cx="659011" cy="659011"/>
          </a:xfrm>
          <a:prstGeom prst="roundRect">
            <a:avLst>
              <a:gd name="adj" fmla="val 138753"/>
            </a:avLst>
          </a:prstGeom>
          <a:solidFill>
            <a:srgbClr val="5A6ED8"/>
          </a:solidFill>
          <a:ln/>
        </p:spPr>
      </p:sp>
      <p:pic>
        <p:nvPicPr>
          <p:cNvPr id="8"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745879" y="5339358"/>
            <a:ext cx="263604" cy="263604"/>
          </a:xfrm>
          <a:prstGeom prst="rect">
            <a:avLst/>
          </a:prstGeom>
        </p:spPr>
      </p:pic>
      <p:sp>
        <p:nvSpPr>
          <p:cNvPr id="9" name="Text 5"/>
          <p:cNvSpPr/>
          <p:nvPr/>
        </p:nvSpPr>
        <p:spPr>
          <a:xfrm>
            <a:off x="1019056" y="6020395"/>
            <a:ext cx="2746296" cy="343257"/>
          </a:xfrm>
          <a:prstGeom prst="rect">
            <a:avLst/>
          </a:prstGeom>
          <a:noFill/>
          <a:ln/>
        </p:spPr>
        <p:txBody>
          <a:bodyPr wrap="none" lIns="0" tIns="0" rIns="0" bIns="0" rtlCol="0" anchor="t"/>
          <a:lstStyle/>
          <a:p>
            <a:pPr algn="l" indent="0" marL="0">
              <a:lnSpc>
                <a:spcPts val="2700"/>
              </a:lnSpc>
              <a:buNone/>
            </a:pPr>
            <a:r>
              <a:rPr lang="en-US" sz="2150" dirty="0">
                <a:solidFill>
                  <a:srgbClr val="CFD0D8"/>
                </a:solidFill>
                <a:latin typeface="Roboto Medium" pitchFamily="34" charset="0"/>
                <a:ea typeface="Roboto Medium" pitchFamily="34" charset="-122"/>
                <a:cs typeface="Roboto Medium" pitchFamily="34" charset="-120"/>
              </a:rPr>
              <a:t>Survey Responses</a:t>
            </a:r>
            <a:endParaRPr lang="en-US" sz="2150" dirty="0"/>
          </a:p>
        </p:txBody>
      </p:sp>
      <p:sp>
        <p:nvSpPr>
          <p:cNvPr id="10" name="Text 6"/>
          <p:cNvSpPr/>
          <p:nvPr/>
        </p:nvSpPr>
        <p:spPr>
          <a:xfrm>
            <a:off x="1019056" y="6495455"/>
            <a:ext cx="3717369" cy="702945"/>
          </a:xfrm>
          <a:prstGeom prst="rect">
            <a:avLst/>
          </a:prstGeom>
          <a:noFill/>
          <a:ln/>
        </p:spPr>
        <p:txBody>
          <a:bodyPr wrap="square" lIns="0" tIns="0" rIns="0" bIns="0" rtlCol="0" anchor="t"/>
          <a:lstStyle/>
          <a:p>
            <a:pPr algn="l" indent="0" marL="0">
              <a:lnSpc>
                <a:spcPts val="2750"/>
              </a:lnSpc>
              <a:buNone/>
            </a:pPr>
            <a:r>
              <a:rPr lang="en-US" sz="1700" dirty="0">
                <a:solidFill>
                  <a:srgbClr val="CFD0D8"/>
                </a:solidFill>
                <a:latin typeface="Roboto" pitchFamily="34" charset="0"/>
                <a:ea typeface="Roboto" pitchFamily="34" charset="-122"/>
                <a:cs typeface="Roboto" pitchFamily="34" charset="-120"/>
              </a:rPr>
              <a:t>356 responses identified "slow resolution" as the primary pain point.</a:t>
            </a:r>
            <a:endParaRPr lang="en-US" sz="1700" dirty="0"/>
          </a:p>
        </p:txBody>
      </p:sp>
      <p:sp>
        <p:nvSpPr>
          <p:cNvPr id="11" name="Shape 7"/>
          <p:cNvSpPr/>
          <p:nvPr/>
        </p:nvSpPr>
        <p:spPr>
          <a:xfrm>
            <a:off x="5206246" y="5471160"/>
            <a:ext cx="4217789" cy="1977390"/>
          </a:xfrm>
          <a:prstGeom prst="roundRect">
            <a:avLst>
              <a:gd name="adj" fmla="val 7399"/>
            </a:avLst>
          </a:prstGeom>
          <a:solidFill>
            <a:srgbClr val="000018">
              <a:alpha val="95000"/>
            </a:srgbClr>
          </a:solidFill>
          <a:ln/>
        </p:spPr>
      </p:sp>
      <p:sp>
        <p:nvSpPr>
          <p:cNvPr id="12" name="Shape 8"/>
          <p:cNvSpPr/>
          <p:nvPr/>
        </p:nvSpPr>
        <p:spPr>
          <a:xfrm>
            <a:off x="5206246" y="5440680"/>
            <a:ext cx="4217789" cy="121920"/>
          </a:xfrm>
          <a:prstGeom prst="roundRect">
            <a:avLst>
              <a:gd name="adj" fmla="val 75687"/>
            </a:avLst>
          </a:prstGeom>
          <a:solidFill>
            <a:srgbClr val="5A6ED8"/>
          </a:solidFill>
          <a:ln/>
        </p:spPr>
      </p:sp>
      <p:sp>
        <p:nvSpPr>
          <p:cNvPr id="13" name="Shape 9"/>
          <p:cNvSpPr/>
          <p:nvPr/>
        </p:nvSpPr>
        <p:spPr>
          <a:xfrm>
            <a:off x="6985575" y="5141714"/>
            <a:ext cx="659011" cy="659011"/>
          </a:xfrm>
          <a:prstGeom prst="roundRect">
            <a:avLst>
              <a:gd name="adj" fmla="val 138753"/>
            </a:avLst>
          </a:prstGeom>
          <a:solidFill>
            <a:srgbClr val="5A6ED8"/>
          </a:solidFill>
          <a:ln/>
        </p:spPr>
      </p:sp>
      <p:pic>
        <p:nvPicPr>
          <p:cNvPr id="14"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183219" y="5339358"/>
            <a:ext cx="263604" cy="263604"/>
          </a:xfrm>
          <a:prstGeom prst="rect">
            <a:avLst/>
          </a:prstGeom>
        </p:spPr>
      </p:pic>
      <p:sp>
        <p:nvSpPr>
          <p:cNvPr id="15" name="Text 10"/>
          <p:cNvSpPr/>
          <p:nvPr/>
        </p:nvSpPr>
        <p:spPr>
          <a:xfrm>
            <a:off x="5456396" y="6020395"/>
            <a:ext cx="2746296" cy="343257"/>
          </a:xfrm>
          <a:prstGeom prst="rect">
            <a:avLst/>
          </a:prstGeom>
          <a:noFill/>
          <a:ln/>
        </p:spPr>
        <p:txBody>
          <a:bodyPr wrap="none" lIns="0" tIns="0" rIns="0" bIns="0" rtlCol="0" anchor="t"/>
          <a:lstStyle/>
          <a:p>
            <a:pPr algn="l" indent="0" marL="0">
              <a:lnSpc>
                <a:spcPts val="2700"/>
              </a:lnSpc>
              <a:buNone/>
            </a:pPr>
            <a:r>
              <a:rPr lang="en-US" sz="2150" dirty="0">
                <a:solidFill>
                  <a:srgbClr val="CFD0D8"/>
                </a:solidFill>
                <a:latin typeface="Roboto Medium" pitchFamily="34" charset="0"/>
                <a:ea typeface="Roboto Medium" pitchFamily="34" charset="-122"/>
                <a:cs typeface="Roboto Medium" pitchFamily="34" charset="-120"/>
              </a:rPr>
              <a:t>Focus Groups</a:t>
            </a:r>
            <a:endParaRPr lang="en-US" sz="2150" dirty="0"/>
          </a:p>
        </p:txBody>
      </p:sp>
      <p:sp>
        <p:nvSpPr>
          <p:cNvPr id="16" name="Text 11"/>
          <p:cNvSpPr/>
          <p:nvPr/>
        </p:nvSpPr>
        <p:spPr>
          <a:xfrm>
            <a:off x="5456396" y="6495455"/>
            <a:ext cx="3717488" cy="702945"/>
          </a:xfrm>
          <a:prstGeom prst="rect">
            <a:avLst/>
          </a:prstGeom>
          <a:noFill/>
          <a:ln/>
        </p:spPr>
        <p:txBody>
          <a:bodyPr wrap="square" lIns="0" tIns="0" rIns="0" bIns="0" rtlCol="0" anchor="t"/>
          <a:lstStyle/>
          <a:p>
            <a:pPr algn="l" indent="0" marL="0">
              <a:lnSpc>
                <a:spcPts val="2750"/>
              </a:lnSpc>
              <a:buNone/>
            </a:pPr>
            <a:r>
              <a:rPr lang="en-US" sz="1700" dirty="0">
                <a:solidFill>
                  <a:srgbClr val="CFD0D8"/>
                </a:solidFill>
                <a:latin typeface="Roboto" pitchFamily="34" charset="0"/>
                <a:ea typeface="Roboto" pitchFamily="34" charset="-122"/>
                <a:cs typeface="Roboto" pitchFamily="34" charset="-120"/>
              </a:rPr>
              <a:t>4 sessions with 28 internal customers provided qualitative feedback.</a:t>
            </a:r>
            <a:endParaRPr lang="en-US" sz="1700" dirty="0"/>
          </a:p>
        </p:txBody>
      </p:sp>
      <p:sp>
        <p:nvSpPr>
          <p:cNvPr id="17" name="Shape 12"/>
          <p:cNvSpPr/>
          <p:nvPr/>
        </p:nvSpPr>
        <p:spPr>
          <a:xfrm>
            <a:off x="9643705" y="5471160"/>
            <a:ext cx="4217789" cy="1977390"/>
          </a:xfrm>
          <a:prstGeom prst="roundRect">
            <a:avLst>
              <a:gd name="adj" fmla="val 7399"/>
            </a:avLst>
          </a:prstGeom>
          <a:solidFill>
            <a:srgbClr val="000018">
              <a:alpha val="95000"/>
            </a:srgbClr>
          </a:solidFill>
          <a:ln/>
        </p:spPr>
      </p:sp>
      <p:sp>
        <p:nvSpPr>
          <p:cNvPr id="18" name="Shape 13"/>
          <p:cNvSpPr/>
          <p:nvPr/>
        </p:nvSpPr>
        <p:spPr>
          <a:xfrm>
            <a:off x="9643705" y="5440680"/>
            <a:ext cx="4217789" cy="121920"/>
          </a:xfrm>
          <a:prstGeom prst="roundRect">
            <a:avLst>
              <a:gd name="adj" fmla="val 75687"/>
            </a:avLst>
          </a:prstGeom>
          <a:solidFill>
            <a:srgbClr val="5A6ED8"/>
          </a:solidFill>
          <a:ln/>
        </p:spPr>
      </p:sp>
      <p:sp>
        <p:nvSpPr>
          <p:cNvPr id="19" name="Shape 14"/>
          <p:cNvSpPr/>
          <p:nvPr/>
        </p:nvSpPr>
        <p:spPr>
          <a:xfrm>
            <a:off x="11423035" y="5141714"/>
            <a:ext cx="659011" cy="659011"/>
          </a:xfrm>
          <a:prstGeom prst="roundRect">
            <a:avLst>
              <a:gd name="adj" fmla="val 138753"/>
            </a:avLst>
          </a:prstGeom>
          <a:solidFill>
            <a:srgbClr val="5A6ED8"/>
          </a:solidFill>
          <a:ln/>
        </p:spPr>
      </p:sp>
      <p:pic>
        <p:nvPicPr>
          <p:cNvPr id="20"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620679" y="5339358"/>
            <a:ext cx="263604" cy="263604"/>
          </a:xfrm>
          <a:prstGeom prst="rect">
            <a:avLst/>
          </a:prstGeom>
        </p:spPr>
      </p:pic>
      <p:sp>
        <p:nvSpPr>
          <p:cNvPr id="21" name="Text 15"/>
          <p:cNvSpPr/>
          <p:nvPr/>
        </p:nvSpPr>
        <p:spPr>
          <a:xfrm>
            <a:off x="9893856" y="6020395"/>
            <a:ext cx="2746296" cy="343257"/>
          </a:xfrm>
          <a:prstGeom prst="rect">
            <a:avLst/>
          </a:prstGeom>
          <a:noFill/>
          <a:ln/>
        </p:spPr>
        <p:txBody>
          <a:bodyPr wrap="none" lIns="0" tIns="0" rIns="0" bIns="0" rtlCol="0" anchor="t"/>
          <a:lstStyle/>
          <a:p>
            <a:pPr algn="l" indent="0" marL="0">
              <a:lnSpc>
                <a:spcPts val="2700"/>
              </a:lnSpc>
              <a:buNone/>
            </a:pPr>
            <a:r>
              <a:rPr lang="en-US" sz="2150" dirty="0">
                <a:solidFill>
                  <a:srgbClr val="CFD0D8"/>
                </a:solidFill>
                <a:latin typeface="Roboto Medium" pitchFamily="34" charset="0"/>
                <a:ea typeface="Roboto Medium" pitchFamily="34" charset="-122"/>
                <a:cs typeface="Roboto Medium" pitchFamily="34" charset="-120"/>
              </a:rPr>
              <a:t>Complaint Analysis</a:t>
            </a:r>
            <a:endParaRPr lang="en-US" sz="2150" dirty="0"/>
          </a:p>
        </p:txBody>
      </p:sp>
      <p:sp>
        <p:nvSpPr>
          <p:cNvPr id="22" name="Text 16"/>
          <p:cNvSpPr/>
          <p:nvPr/>
        </p:nvSpPr>
        <p:spPr>
          <a:xfrm>
            <a:off x="9893856" y="6495455"/>
            <a:ext cx="3717488" cy="702945"/>
          </a:xfrm>
          <a:prstGeom prst="rect">
            <a:avLst/>
          </a:prstGeom>
          <a:noFill/>
          <a:ln/>
        </p:spPr>
        <p:txBody>
          <a:bodyPr wrap="square" lIns="0" tIns="0" rIns="0" bIns="0" rtlCol="0" anchor="t"/>
          <a:lstStyle/>
          <a:p>
            <a:pPr algn="l" indent="0" marL="0">
              <a:lnSpc>
                <a:spcPts val="2750"/>
              </a:lnSpc>
              <a:buNone/>
            </a:pPr>
            <a:r>
              <a:rPr lang="en-US" sz="1700" dirty="0">
                <a:solidFill>
                  <a:srgbClr val="CFD0D8"/>
                </a:solidFill>
                <a:latin typeface="Roboto" pitchFamily="34" charset="0"/>
                <a:ea typeface="Roboto" pitchFamily="34" charset="-122"/>
                <a:cs typeface="Roboto" pitchFamily="34" charset="-120"/>
              </a:rPr>
              <a:t>127 complaints recorded in the past year highlighted recurring issues.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985837"/>
            <a:ext cx="10208419"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Baseline Performance &amp; Pareto Analysis</a:t>
            </a:r>
            <a:endParaRPr lang="en-US" sz="4450" dirty="0"/>
          </a:p>
        </p:txBody>
      </p:sp>
      <p:sp>
        <p:nvSpPr>
          <p:cNvPr id="3" name="Text 1"/>
          <p:cNvSpPr/>
          <p:nvPr/>
        </p:nvSpPr>
        <p:spPr>
          <a:xfrm>
            <a:off x="793790" y="2261592"/>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FFFFFF"/>
                </a:solidFill>
                <a:latin typeface="Roboto Medium" pitchFamily="34" charset="0"/>
                <a:ea typeface="Roboto Medium" pitchFamily="34" charset="-122"/>
                <a:cs typeface="Roboto Medium" pitchFamily="34" charset="-120"/>
              </a:rPr>
              <a:t>Baseline Data</a:t>
            </a:r>
            <a:endParaRPr lang="en-US" sz="2650" dirty="0"/>
          </a:p>
        </p:txBody>
      </p:sp>
      <p:sp>
        <p:nvSpPr>
          <p:cNvPr id="4" name="Shape 2"/>
          <p:cNvSpPr/>
          <p:nvPr/>
        </p:nvSpPr>
        <p:spPr>
          <a:xfrm>
            <a:off x="793790" y="2942034"/>
            <a:ext cx="6244709" cy="2616518"/>
          </a:xfrm>
          <a:prstGeom prst="roundRect">
            <a:avLst>
              <a:gd name="adj" fmla="val 3641"/>
            </a:avLst>
          </a:prstGeom>
          <a:noFill/>
          <a:ln w="7620">
            <a:solidFill>
              <a:srgbClr val="FFFFFF">
                <a:alpha val="24000"/>
              </a:srgbClr>
            </a:solidFill>
            <a:prstDash val="solid"/>
          </a:ln>
        </p:spPr>
      </p:sp>
      <p:sp>
        <p:nvSpPr>
          <p:cNvPr id="5" name="Shape 3"/>
          <p:cNvSpPr/>
          <p:nvPr/>
        </p:nvSpPr>
        <p:spPr>
          <a:xfrm>
            <a:off x="801410" y="2949654"/>
            <a:ext cx="6229469" cy="650319"/>
          </a:xfrm>
          <a:prstGeom prst="rect">
            <a:avLst/>
          </a:prstGeom>
          <a:solidFill>
            <a:srgbClr val="FFFFFF">
              <a:alpha val="4000"/>
            </a:srgbClr>
          </a:solidFill>
          <a:ln/>
        </p:spPr>
      </p:sp>
      <p:sp>
        <p:nvSpPr>
          <p:cNvPr id="6" name="Text 4"/>
          <p:cNvSpPr/>
          <p:nvPr/>
        </p:nvSpPr>
        <p:spPr>
          <a:xfrm>
            <a:off x="1028343" y="3093363"/>
            <a:ext cx="2657237"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Total Tickets</a:t>
            </a:r>
            <a:endParaRPr lang="en-US" sz="1750" dirty="0"/>
          </a:p>
        </p:txBody>
      </p:sp>
      <p:sp>
        <p:nvSpPr>
          <p:cNvPr id="7" name="Text 5"/>
          <p:cNvSpPr/>
          <p:nvPr/>
        </p:nvSpPr>
        <p:spPr>
          <a:xfrm>
            <a:off x="4146828" y="3093363"/>
            <a:ext cx="2657237"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2,347</a:t>
            </a:r>
            <a:endParaRPr lang="en-US" sz="1750" dirty="0"/>
          </a:p>
        </p:txBody>
      </p:sp>
      <p:sp>
        <p:nvSpPr>
          <p:cNvPr id="8" name="Shape 6"/>
          <p:cNvSpPr/>
          <p:nvPr/>
        </p:nvSpPr>
        <p:spPr>
          <a:xfrm>
            <a:off x="801410" y="3599974"/>
            <a:ext cx="6229469" cy="650319"/>
          </a:xfrm>
          <a:prstGeom prst="rect">
            <a:avLst/>
          </a:prstGeom>
          <a:solidFill>
            <a:srgbClr val="000000">
              <a:alpha val="4000"/>
            </a:srgbClr>
          </a:solidFill>
          <a:ln/>
        </p:spPr>
      </p:sp>
      <p:sp>
        <p:nvSpPr>
          <p:cNvPr id="9" name="Text 7"/>
          <p:cNvSpPr/>
          <p:nvPr/>
        </p:nvSpPr>
        <p:spPr>
          <a:xfrm>
            <a:off x="1028343" y="3743682"/>
            <a:ext cx="2657237"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Avg Resolution Time</a:t>
            </a:r>
            <a:endParaRPr lang="en-US" sz="1750" dirty="0"/>
          </a:p>
        </p:txBody>
      </p:sp>
      <p:sp>
        <p:nvSpPr>
          <p:cNvPr id="10" name="Text 8"/>
          <p:cNvSpPr/>
          <p:nvPr/>
        </p:nvSpPr>
        <p:spPr>
          <a:xfrm>
            <a:off x="4146828" y="3743682"/>
            <a:ext cx="2657237"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9.75 days</a:t>
            </a:r>
            <a:endParaRPr lang="en-US" sz="1750" dirty="0"/>
          </a:p>
        </p:txBody>
      </p:sp>
      <p:sp>
        <p:nvSpPr>
          <p:cNvPr id="11" name="Shape 9"/>
          <p:cNvSpPr/>
          <p:nvPr/>
        </p:nvSpPr>
        <p:spPr>
          <a:xfrm>
            <a:off x="801410" y="4250293"/>
            <a:ext cx="6229469" cy="650319"/>
          </a:xfrm>
          <a:prstGeom prst="rect">
            <a:avLst/>
          </a:prstGeom>
          <a:solidFill>
            <a:srgbClr val="FFFFFF">
              <a:alpha val="4000"/>
            </a:srgbClr>
          </a:solidFill>
          <a:ln/>
        </p:spPr>
      </p:sp>
      <p:sp>
        <p:nvSpPr>
          <p:cNvPr id="12" name="Text 10"/>
          <p:cNvSpPr/>
          <p:nvPr/>
        </p:nvSpPr>
        <p:spPr>
          <a:xfrm>
            <a:off x="1028343" y="4394002"/>
            <a:ext cx="2657237"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SLA Compliance</a:t>
            </a:r>
            <a:endParaRPr lang="en-US" sz="1750" dirty="0"/>
          </a:p>
        </p:txBody>
      </p:sp>
      <p:sp>
        <p:nvSpPr>
          <p:cNvPr id="13" name="Text 11"/>
          <p:cNvSpPr/>
          <p:nvPr/>
        </p:nvSpPr>
        <p:spPr>
          <a:xfrm>
            <a:off x="4146828" y="4394002"/>
            <a:ext cx="2657237"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71.32%</a:t>
            </a:r>
            <a:endParaRPr lang="en-US" sz="1750" dirty="0"/>
          </a:p>
        </p:txBody>
      </p:sp>
      <p:sp>
        <p:nvSpPr>
          <p:cNvPr id="14" name="Shape 12"/>
          <p:cNvSpPr/>
          <p:nvPr/>
        </p:nvSpPr>
        <p:spPr>
          <a:xfrm>
            <a:off x="801410" y="4900613"/>
            <a:ext cx="6229469" cy="650319"/>
          </a:xfrm>
          <a:prstGeom prst="rect">
            <a:avLst/>
          </a:prstGeom>
          <a:solidFill>
            <a:srgbClr val="000000">
              <a:alpha val="4000"/>
            </a:srgbClr>
          </a:solidFill>
          <a:ln/>
        </p:spPr>
      </p:sp>
      <p:sp>
        <p:nvSpPr>
          <p:cNvPr id="15" name="Text 13"/>
          <p:cNvSpPr/>
          <p:nvPr/>
        </p:nvSpPr>
        <p:spPr>
          <a:xfrm>
            <a:off x="1028343" y="5044321"/>
            <a:ext cx="2657237"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SLA Violations</a:t>
            </a:r>
            <a:endParaRPr lang="en-US" sz="1750" dirty="0"/>
          </a:p>
        </p:txBody>
      </p:sp>
      <p:sp>
        <p:nvSpPr>
          <p:cNvPr id="16" name="Text 14"/>
          <p:cNvSpPr/>
          <p:nvPr/>
        </p:nvSpPr>
        <p:spPr>
          <a:xfrm>
            <a:off x="4146828" y="5044321"/>
            <a:ext cx="2657237"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28.68%</a:t>
            </a:r>
            <a:endParaRPr lang="en-US" sz="1750" dirty="0"/>
          </a:p>
        </p:txBody>
      </p:sp>
      <p:sp>
        <p:nvSpPr>
          <p:cNvPr id="17" name="Text 15"/>
          <p:cNvSpPr/>
          <p:nvPr/>
        </p:nvSpPr>
        <p:spPr>
          <a:xfrm>
            <a:off x="793790" y="5813703"/>
            <a:ext cx="6244709"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Average resolution time is 9.75 days, with nearly 29% of tickets experiencing delays.</a:t>
            </a:r>
            <a:endParaRPr lang="en-US" sz="1750" dirty="0"/>
          </a:p>
        </p:txBody>
      </p:sp>
      <p:sp>
        <p:nvSpPr>
          <p:cNvPr id="18" name="Text 16"/>
          <p:cNvSpPr/>
          <p:nvPr/>
        </p:nvSpPr>
        <p:spPr>
          <a:xfrm>
            <a:off x="7599521" y="2261592"/>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FFFFFF"/>
                </a:solidFill>
                <a:latin typeface="Roboto Medium" pitchFamily="34" charset="0"/>
                <a:ea typeface="Roboto Medium" pitchFamily="34" charset="-122"/>
                <a:cs typeface="Roboto Medium" pitchFamily="34" charset="-120"/>
              </a:rPr>
              <a:t>Reasons for Delay</a:t>
            </a:r>
            <a:endParaRPr lang="en-US" sz="2650" dirty="0"/>
          </a:p>
        </p:txBody>
      </p:sp>
      <p:pic>
        <p:nvPicPr>
          <p:cNvPr id="19" name="Image 0" descr="preencoded.png">    </p:cNvPr>
          <p:cNvPicPr>
            <a:picLocks noChangeAspect="1"/>
          </p:cNvPicPr>
          <p:nvPr/>
        </p:nvPicPr>
        <p:blipFill>
          <a:blip r:embed="rId1"/>
          <a:stretch>
            <a:fillRect/>
          </a:stretch>
        </p:blipFill>
        <p:spPr>
          <a:xfrm>
            <a:off x="7599521" y="2942034"/>
            <a:ext cx="5128260" cy="3116580"/>
          </a:xfrm>
          <a:prstGeom prst="rect">
            <a:avLst/>
          </a:prstGeom>
        </p:spPr>
      </p:pic>
      <p:sp>
        <p:nvSpPr>
          <p:cNvPr id="20" name="Text 17"/>
          <p:cNvSpPr/>
          <p:nvPr/>
        </p:nvSpPr>
        <p:spPr>
          <a:xfrm>
            <a:off x="7599521" y="6313765"/>
            <a:ext cx="6244709"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Password Reset, Access Requests, Software Installation, and Application Errors account for 60% of all delays.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43997" y="427553"/>
            <a:ext cx="3886200" cy="485775"/>
          </a:xfrm>
          <a:prstGeom prst="rect">
            <a:avLst/>
          </a:prstGeom>
          <a:noFill/>
          <a:ln/>
        </p:spPr>
        <p:txBody>
          <a:bodyPr wrap="none" lIns="0" tIns="0" rIns="0" bIns="0" rtlCol="0" anchor="t"/>
          <a:lstStyle/>
          <a:p>
            <a:pPr algn="l" indent="0" marL="0">
              <a:lnSpc>
                <a:spcPts val="3800"/>
              </a:lnSpc>
              <a:buNone/>
            </a:pPr>
            <a:r>
              <a:rPr lang="en-US" sz="3050" dirty="0">
                <a:solidFill>
                  <a:srgbClr val="FFFFFF"/>
                </a:solidFill>
                <a:latin typeface="Roboto Medium" pitchFamily="34" charset="0"/>
                <a:ea typeface="Roboto Medium" pitchFamily="34" charset="-122"/>
                <a:cs typeface="Roboto Medium" pitchFamily="34" charset="-120"/>
              </a:rPr>
              <a:t>Root Cause Analysis</a:t>
            </a:r>
            <a:endParaRPr lang="en-US" sz="3050" dirty="0"/>
          </a:p>
        </p:txBody>
      </p:sp>
      <p:sp>
        <p:nvSpPr>
          <p:cNvPr id="4" name="Shape 1"/>
          <p:cNvSpPr/>
          <p:nvPr/>
        </p:nvSpPr>
        <p:spPr>
          <a:xfrm>
            <a:off x="543997" y="1146453"/>
            <a:ext cx="8056007" cy="1547336"/>
          </a:xfrm>
          <a:prstGeom prst="roundRect">
            <a:avLst>
              <a:gd name="adj" fmla="val 4219"/>
            </a:avLst>
          </a:prstGeom>
          <a:solidFill>
            <a:srgbClr val="000018">
              <a:alpha val="95000"/>
            </a:srgbClr>
          </a:solidFill>
          <a:ln w="22860">
            <a:solidFill>
              <a:srgbClr val="313E80"/>
            </a:solidFill>
            <a:prstDash val="solid"/>
          </a:ln>
        </p:spPr>
      </p:sp>
      <p:sp>
        <p:nvSpPr>
          <p:cNvPr id="5" name="Text 2"/>
          <p:cNvSpPr/>
          <p:nvPr/>
        </p:nvSpPr>
        <p:spPr>
          <a:xfrm>
            <a:off x="722233" y="1324689"/>
            <a:ext cx="1943100" cy="242888"/>
          </a:xfrm>
          <a:prstGeom prst="rect">
            <a:avLst/>
          </a:prstGeom>
          <a:noFill/>
          <a:ln/>
        </p:spPr>
        <p:txBody>
          <a:bodyPr wrap="none" lIns="0" tIns="0" rIns="0" bIns="0" rtlCol="0" anchor="t"/>
          <a:lstStyle/>
          <a:p>
            <a:pPr algn="l" indent="0" marL="0">
              <a:lnSpc>
                <a:spcPts val="1900"/>
              </a:lnSpc>
              <a:buNone/>
            </a:pPr>
            <a:r>
              <a:rPr lang="en-US" sz="1500" dirty="0">
                <a:solidFill>
                  <a:srgbClr val="CFD0D8"/>
                </a:solidFill>
                <a:latin typeface="Roboto Medium" pitchFamily="34" charset="0"/>
                <a:ea typeface="Roboto Medium" pitchFamily="34" charset="-122"/>
                <a:cs typeface="Roboto Medium" pitchFamily="34" charset="-120"/>
              </a:rPr>
              <a:t>People</a:t>
            </a:r>
            <a:endParaRPr lang="en-US" sz="1500" dirty="0"/>
          </a:p>
        </p:txBody>
      </p:sp>
      <p:sp>
        <p:nvSpPr>
          <p:cNvPr id="6" name="Text 3"/>
          <p:cNvSpPr/>
          <p:nvPr/>
        </p:nvSpPr>
        <p:spPr>
          <a:xfrm>
            <a:off x="722233" y="1660803"/>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Insufficient Training</a:t>
            </a:r>
            <a:endParaRPr lang="en-US" sz="1200" dirty="0"/>
          </a:p>
        </p:txBody>
      </p:sp>
      <p:sp>
        <p:nvSpPr>
          <p:cNvPr id="7" name="Text 4"/>
          <p:cNvSpPr/>
          <p:nvPr/>
        </p:nvSpPr>
        <p:spPr>
          <a:xfrm>
            <a:off x="722233" y="1963817"/>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Experience Gap</a:t>
            </a:r>
            <a:endParaRPr lang="en-US" sz="1200" dirty="0"/>
          </a:p>
        </p:txBody>
      </p:sp>
      <p:sp>
        <p:nvSpPr>
          <p:cNvPr id="8" name="Text 5"/>
          <p:cNvSpPr/>
          <p:nvPr/>
        </p:nvSpPr>
        <p:spPr>
          <a:xfrm>
            <a:off x="722233" y="2266831"/>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High Turnover</a:t>
            </a:r>
            <a:endParaRPr lang="en-US" sz="1200" dirty="0"/>
          </a:p>
        </p:txBody>
      </p:sp>
      <p:sp>
        <p:nvSpPr>
          <p:cNvPr id="9" name="Shape 6"/>
          <p:cNvSpPr/>
          <p:nvPr/>
        </p:nvSpPr>
        <p:spPr>
          <a:xfrm>
            <a:off x="543997" y="2849166"/>
            <a:ext cx="8056007" cy="1547336"/>
          </a:xfrm>
          <a:prstGeom prst="roundRect">
            <a:avLst>
              <a:gd name="adj" fmla="val 4219"/>
            </a:avLst>
          </a:prstGeom>
          <a:solidFill>
            <a:srgbClr val="000018">
              <a:alpha val="95000"/>
            </a:srgbClr>
          </a:solidFill>
          <a:ln w="22860">
            <a:solidFill>
              <a:srgbClr val="313E80"/>
            </a:solidFill>
            <a:prstDash val="solid"/>
          </a:ln>
        </p:spPr>
      </p:sp>
      <p:sp>
        <p:nvSpPr>
          <p:cNvPr id="10" name="Text 7"/>
          <p:cNvSpPr/>
          <p:nvPr/>
        </p:nvSpPr>
        <p:spPr>
          <a:xfrm>
            <a:off x="722233" y="3027402"/>
            <a:ext cx="1943100" cy="242888"/>
          </a:xfrm>
          <a:prstGeom prst="rect">
            <a:avLst/>
          </a:prstGeom>
          <a:noFill/>
          <a:ln/>
        </p:spPr>
        <p:txBody>
          <a:bodyPr wrap="none" lIns="0" tIns="0" rIns="0" bIns="0" rtlCol="0" anchor="t"/>
          <a:lstStyle/>
          <a:p>
            <a:pPr algn="l" indent="0" marL="0">
              <a:lnSpc>
                <a:spcPts val="1900"/>
              </a:lnSpc>
              <a:buNone/>
            </a:pPr>
            <a:r>
              <a:rPr lang="en-US" sz="1500" dirty="0">
                <a:solidFill>
                  <a:srgbClr val="CFD0D8"/>
                </a:solidFill>
                <a:latin typeface="Roboto Medium" pitchFamily="34" charset="0"/>
                <a:ea typeface="Roboto Medium" pitchFamily="34" charset="-122"/>
                <a:cs typeface="Roboto Medium" pitchFamily="34" charset="-120"/>
              </a:rPr>
              <a:t>Process</a:t>
            </a:r>
            <a:endParaRPr lang="en-US" sz="1500" dirty="0"/>
          </a:p>
        </p:txBody>
      </p:sp>
      <p:sp>
        <p:nvSpPr>
          <p:cNvPr id="11" name="Text 8"/>
          <p:cNvSpPr/>
          <p:nvPr/>
        </p:nvSpPr>
        <p:spPr>
          <a:xfrm>
            <a:off x="722233" y="3363516"/>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No Standardized Escalation</a:t>
            </a:r>
            <a:endParaRPr lang="en-US" sz="1200" dirty="0"/>
          </a:p>
        </p:txBody>
      </p:sp>
      <p:sp>
        <p:nvSpPr>
          <p:cNvPr id="12" name="Text 9"/>
          <p:cNvSpPr/>
          <p:nvPr/>
        </p:nvSpPr>
        <p:spPr>
          <a:xfrm>
            <a:off x="722233" y="3666530"/>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Inefficient Triage</a:t>
            </a:r>
            <a:endParaRPr lang="en-US" sz="1200" dirty="0"/>
          </a:p>
        </p:txBody>
      </p:sp>
      <p:sp>
        <p:nvSpPr>
          <p:cNvPr id="13" name="Text 10"/>
          <p:cNvSpPr/>
          <p:nvPr/>
        </p:nvSpPr>
        <p:spPr>
          <a:xfrm>
            <a:off x="722233" y="3969544"/>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Multiple Handoffs</a:t>
            </a:r>
            <a:endParaRPr lang="en-US" sz="1200" dirty="0"/>
          </a:p>
        </p:txBody>
      </p:sp>
      <p:sp>
        <p:nvSpPr>
          <p:cNvPr id="14" name="Shape 11"/>
          <p:cNvSpPr/>
          <p:nvPr/>
        </p:nvSpPr>
        <p:spPr>
          <a:xfrm>
            <a:off x="543997" y="4551878"/>
            <a:ext cx="8056007" cy="1547336"/>
          </a:xfrm>
          <a:prstGeom prst="roundRect">
            <a:avLst>
              <a:gd name="adj" fmla="val 4219"/>
            </a:avLst>
          </a:prstGeom>
          <a:solidFill>
            <a:srgbClr val="000018">
              <a:alpha val="95000"/>
            </a:srgbClr>
          </a:solidFill>
          <a:ln w="22860">
            <a:solidFill>
              <a:srgbClr val="313E80"/>
            </a:solidFill>
            <a:prstDash val="solid"/>
          </a:ln>
        </p:spPr>
      </p:sp>
      <p:sp>
        <p:nvSpPr>
          <p:cNvPr id="15" name="Text 12"/>
          <p:cNvSpPr/>
          <p:nvPr/>
        </p:nvSpPr>
        <p:spPr>
          <a:xfrm>
            <a:off x="722233" y="4730115"/>
            <a:ext cx="1943100" cy="242888"/>
          </a:xfrm>
          <a:prstGeom prst="rect">
            <a:avLst/>
          </a:prstGeom>
          <a:noFill/>
          <a:ln/>
        </p:spPr>
        <p:txBody>
          <a:bodyPr wrap="none" lIns="0" tIns="0" rIns="0" bIns="0" rtlCol="0" anchor="t"/>
          <a:lstStyle/>
          <a:p>
            <a:pPr algn="l" indent="0" marL="0">
              <a:lnSpc>
                <a:spcPts val="1900"/>
              </a:lnSpc>
              <a:buNone/>
            </a:pPr>
            <a:r>
              <a:rPr lang="en-US" sz="1500" dirty="0">
                <a:solidFill>
                  <a:srgbClr val="CFD0D8"/>
                </a:solidFill>
                <a:latin typeface="Roboto Medium" pitchFamily="34" charset="0"/>
                <a:ea typeface="Roboto Medium" pitchFamily="34" charset="-122"/>
                <a:cs typeface="Roboto Medium" pitchFamily="34" charset="-120"/>
              </a:rPr>
              <a:t>Technology</a:t>
            </a:r>
            <a:endParaRPr lang="en-US" sz="1500" dirty="0"/>
          </a:p>
        </p:txBody>
      </p:sp>
      <p:sp>
        <p:nvSpPr>
          <p:cNvPr id="16" name="Text 13"/>
          <p:cNvSpPr/>
          <p:nvPr/>
        </p:nvSpPr>
        <p:spPr>
          <a:xfrm>
            <a:off x="722233" y="5066228"/>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Poor KB Quality</a:t>
            </a:r>
            <a:endParaRPr lang="en-US" sz="1200" dirty="0"/>
          </a:p>
        </p:txBody>
      </p:sp>
      <p:sp>
        <p:nvSpPr>
          <p:cNvPr id="17" name="Text 14"/>
          <p:cNvSpPr/>
          <p:nvPr/>
        </p:nvSpPr>
        <p:spPr>
          <a:xfrm>
            <a:off x="722233" y="5369243"/>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Search Difficulty</a:t>
            </a:r>
            <a:endParaRPr lang="en-US" sz="1200" dirty="0"/>
          </a:p>
        </p:txBody>
      </p:sp>
      <p:sp>
        <p:nvSpPr>
          <p:cNvPr id="18" name="Text 15"/>
          <p:cNvSpPr/>
          <p:nvPr/>
        </p:nvSpPr>
        <p:spPr>
          <a:xfrm>
            <a:off x="722233" y="5672257"/>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System Integration Issues</a:t>
            </a:r>
            <a:endParaRPr lang="en-US" sz="1200" dirty="0"/>
          </a:p>
        </p:txBody>
      </p:sp>
      <p:sp>
        <p:nvSpPr>
          <p:cNvPr id="19" name="Shape 16"/>
          <p:cNvSpPr/>
          <p:nvPr/>
        </p:nvSpPr>
        <p:spPr>
          <a:xfrm>
            <a:off x="543997" y="6254591"/>
            <a:ext cx="8056007" cy="1547336"/>
          </a:xfrm>
          <a:prstGeom prst="roundRect">
            <a:avLst>
              <a:gd name="adj" fmla="val 4219"/>
            </a:avLst>
          </a:prstGeom>
          <a:solidFill>
            <a:srgbClr val="000018">
              <a:alpha val="95000"/>
            </a:srgbClr>
          </a:solidFill>
          <a:ln w="22860">
            <a:solidFill>
              <a:srgbClr val="313E80"/>
            </a:solidFill>
            <a:prstDash val="solid"/>
          </a:ln>
        </p:spPr>
      </p:sp>
      <p:sp>
        <p:nvSpPr>
          <p:cNvPr id="20" name="Text 17"/>
          <p:cNvSpPr/>
          <p:nvPr/>
        </p:nvSpPr>
        <p:spPr>
          <a:xfrm>
            <a:off x="722233" y="6432828"/>
            <a:ext cx="1943100" cy="242888"/>
          </a:xfrm>
          <a:prstGeom prst="rect">
            <a:avLst/>
          </a:prstGeom>
          <a:noFill/>
          <a:ln/>
        </p:spPr>
        <p:txBody>
          <a:bodyPr wrap="none" lIns="0" tIns="0" rIns="0" bIns="0" rtlCol="0" anchor="t"/>
          <a:lstStyle/>
          <a:p>
            <a:pPr algn="l" indent="0" marL="0">
              <a:lnSpc>
                <a:spcPts val="1900"/>
              </a:lnSpc>
              <a:buNone/>
            </a:pPr>
            <a:r>
              <a:rPr lang="en-US" sz="1500" dirty="0">
                <a:solidFill>
                  <a:srgbClr val="CFD0D8"/>
                </a:solidFill>
                <a:latin typeface="Roboto Medium" pitchFamily="34" charset="0"/>
                <a:ea typeface="Roboto Medium" pitchFamily="34" charset="-122"/>
                <a:cs typeface="Roboto Medium" pitchFamily="34" charset="-120"/>
              </a:rPr>
              <a:t>Measurement</a:t>
            </a:r>
            <a:endParaRPr lang="en-US" sz="1500" dirty="0"/>
          </a:p>
        </p:txBody>
      </p:sp>
      <p:sp>
        <p:nvSpPr>
          <p:cNvPr id="21" name="Text 18"/>
          <p:cNvSpPr/>
          <p:nvPr/>
        </p:nvSpPr>
        <p:spPr>
          <a:xfrm>
            <a:off x="722233" y="6768941"/>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Delayed SLA Metrics</a:t>
            </a:r>
            <a:endParaRPr lang="en-US" sz="1200" dirty="0"/>
          </a:p>
        </p:txBody>
      </p:sp>
      <p:sp>
        <p:nvSpPr>
          <p:cNvPr id="22" name="Text 19"/>
          <p:cNvSpPr/>
          <p:nvPr/>
        </p:nvSpPr>
        <p:spPr>
          <a:xfrm>
            <a:off x="722233" y="7071955"/>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Incomplete Data</a:t>
            </a:r>
            <a:endParaRPr lang="en-US" sz="1200" dirty="0"/>
          </a:p>
        </p:txBody>
      </p:sp>
      <p:sp>
        <p:nvSpPr>
          <p:cNvPr id="23" name="Text 20"/>
          <p:cNvSpPr/>
          <p:nvPr/>
        </p:nvSpPr>
        <p:spPr>
          <a:xfrm>
            <a:off x="722233" y="7374969"/>
            <a:ext cx="7699534" cy="248722"/>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CFD0D8"/>
                </a:solidFill>
                <a:latin typeface="Roboto" pitchFamily="34" charset="0"/>
                <a:ea typeface="Roboto" pitchFamily="34" charset="-122"/>
                <a:cs typeface="Roboto" pitchFamily="34" charset="-120"/>
              </a:rPr>
              <a:t>No FCR Tracking</a:t>
            </a:r>
            <a:endParaRPr lang="en-US"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14229" y="855464"/>
            <a:ext cx="5405199" cy="649843"/>
          </a:xfrm>
          <a:prstGeom prst="rect">
            <a:avLst/>
          </a:prstGeom>
          <a:noFill/>
          <a:ln/>
        </p:spPr>
        <p:txBody>
          <a:bodyPr wrap="none" lIns="0" tIns="0" rIns="0" bIns="0" rtlCol="0" anchor="t"/>
          <a:lstStyle/>
          <a:p>
            <a:pPr algn="l" indent="0" marL="0">
              <a:lnSpc>
                <a:spcPts val="5100"/>
              </a:lnSpc>
              <a:buNone/>
            </a:pPr>
            <a:r>
              <a:rPr lang="en-US" sz="4050" dirty="0">
                <a:solidFill>
                  <a:srgbClr val="FFFFFF"/>
                </a:solidFill>
                <a:latin typeface="Roboto Medium" pitchFamily="34" charset="0"/>
                <a:ea typeface="Roboto Medium" pitchFamily="34" charset="-122"/>
                <a:cs typeface="Roboto Medium" pitchFamily="34" charset="-120"/>
              </a:rPr>
              <a:t>Improvement Solutions</a:t>
            </a:r>
            <a:endParaRPr lang="en-US" sz="4050" dirty="0"/>
          </a:p>
        </p:txBody>
      </p:sp>
      <p:pic>
        <p:nvPicPr>
          <p:cNvPr id="4" name="Image 1" descr="preencoded.png">    </p:cNvPr>
          <p:cNvPicPr>
            <a:picLocks noChangeAspect="1"/>
          </p:cNvPicPr>
          <p:nvPr/>
        </p:nvPicPr>
        <p:blipFill>
          <a:blip r:embed="rId2"/>
          <a:stretch>
            <a:fillRect/>
          </a:stretch>
        </p:blipFill>
        <p:spPr>
          <a:xfrm>
            <a:off x="6214229" y="1817132"/>
            <a:ext cx="1039773" cy="1530787"/>
          </a:xfrm>
          <a:prstGeom prst="rect">
            <a:avLst/>
          </a:prstGeom>
        </p:spPr>
      </p:pic>
      <p:sp>
        <p:nvSpPr>
          <p:cNvPr id="5" name="Text 1"/>
          <p:cNvSpPr/>
          <p:nvPr/>
        </p:nvSpPr>
        <p:spPr>
          <a:xfrm>
            <a:off x="7461885" y="2025015"/>
            <a:ext cx="3134320" cy="324802"/>
          </a:xfrm>
          <a:prstGeom prst="rect">
            <a:avLst/>
          </a:prstGeom>
          <a:noFill/>
          <a:ln/>
        </p:spPr>
        <p:txBody>
          <a:bodyPr wrap="none" lIns="0" tIns="0" rIns="0" bIns="0" rtlCol="0" anchor="t"/>
          <a:lstStyle/>
          <a:p>
            <a:pPr algn="l" indent="0" marL="0">
              <a:lnSpc>
                <a:spcPts val="2550"/>
              </a:lnSpc>
              <a:buNone/>
            </a:pPr>
            <a:r>
              <a:rPr lang="en-US" sz="2000" dirty="0">
                <a:solidFill>
                  <a:srgbClr val="CFD0D8"/>
                </a:solidFill>
                <a:latin typeface="Roboto Medium" pitchFamily="34" charset="0"/>
                <a:ea typeface="Roboto Medium" pitchFamily="34" charset="-122"/>
                <a:cs typeface="Roboto Medium" pitchFamily="34" charset="-120"/>
              </a:rPr>
              <a:t>Enhanced Knowledge Base</a:t>
            </a:r>
            <a:endParaRPr lang="en-US" sz="2000" dirty="0"/>
          </a:p>
        </p:txBody>
      </p:sp>
      <p:sp>
        <p:nvSpPr>
          <p:cNvPr id="6" name="Text 2"/>
          <p:cNvSpPr/>
          <p:nvPr/>
        </p:nvSpPr>
        <p:spPr>
          <a:xfrm>
            <a:off x="7461885" y="2474476"/>
            <a:ext cx="6440686" cy="665559"/>
          </a:xfrm>
          <a:prstGeom prst="rect">
            <a:avLst/>
          </a:prstGeom>
          <a:noFill/>
          <a:ln/>
        </p:spPr>
        <p:txBody>
          <a:bodyPr wrap="square" lIns="0" tIns="0" rIns="0" bIns="0" rtlCol="0" anchor="t"/>
          <a:lstStyle/>
          <a:p>
            <a:pPr algn="l" indent="0" marL="0">
              <a:lnSpc>
                <a:spcPts val="2600"/>
              </a:lnSpc>
              <a:buNone/>
            </a:pPr>
            <a:r>
              <a:rPr lang="en-US" sz="1600" dirty="0">
                <a:solidFill>
                  <a:srgbClr val="CFD0D8"/>
                </a:solidFill>
                <a:latin typeface="Roboto" pitchFamily="34" charset="0"/>
                <a:ea typeface="Roboto" pitchFamily="34" charset="-122"/>
                <a:cs typeface="Roboto" pitchFamily="34" charset="-120"/>
              </a:rPr>
              <a:t>Implement article rating, feedback loops, and template-based structures.</a:t>
            </a:r>
            <a:endParaRPr lang="en-US" sz="1600" dirty="0"/>
          </a:p>
        </p:txBody>
      </p:sp>
      <p:pic>
        <p:nvPicPr>
          <p:cNvPr id="7" name="Image 2" descr="preencoded.png">    </p:cNvPr>
          <p:cNvPicPr>
            <a:picLocks noChangeAspect="1"/>
          </p:cNvPicPr>
          <p:nvPr/>
        </p:nvPicPr>
        <p:blipFill>
          <a:blip r:embed="rId3"/>
          <a:stretch>
            <a:fillRect/>
          </a:stretch>
        </p:blipFill>
        <p:spPr>
          <a:xfrm>
            <a:off x="6214229" y="3347918"/>
            <a:ext cx="1039773" cy="1247656"/>
          </a:xfrm>
          <a:prstGeom prst="rect">
            <a:avLst/>
          </a:prstGeom>
        </p:spPr>
      </p:pic>
      <p:sp>
        <p:nvSpPr>
          <p:cNvPr id="8" name="Text 3"/>
          <p:cNvSpPr/>
          <p:nvPr/>
        </p:nvSpPr>
        <p:spPr>
          <a:xfrm>
            <a:off x="7461885" y="3555802"/>
            <a:ext cx="2818805" cy="324802"/>
          </a:xfrm>
          <a:prstGeom prst="rect">
            <a:avLst/>
          </a:prstGeom>
          <a:noFill/>
          <a:ln/>
        </p:spPr>
        <p:txBody>
          <a:bodyPr wrap="none" lIns="0" tIns="0" rIns="0" bIns="0" rtlCol="0" anchor="t"/>
          <a:lstStyle/>
          <a:p>
            <a:pPr algn="l" indent="0" marL="0">
              <a:lnSpc>
                <a:spcPts val="2550"/>
              </a:lnSpc>
              <a:buNone/>
            </a:pPr>
            <a:r>
              <a:rPr lang="en-US" sz="2000" dirty="0">
                <a:solidFill>
                  <a:srgbClr val="CFD0D8"/>
                </a:solidFill>
                <a:latin typeface="Roboto Medium" pitchFamily="34" charset="0"/>
                <a:ea typeface="Roboto Medium" pitchFamily="34" charset="-122"/>
                <a:cs typeface="Roboto Medium" pitchFamily="34" charset="-120"/>
              </a:rPr>
              <a:t>Tiered Escalation Matrix</a:t>
            </a:r>
            <a:endParaRPr lang="en-US" sz="2000" dirty="0"/>
          </a:p>
        </p:txBody>
      </p:sp>
      <p:sp>
        <p:nvSpPr>
          <p:cNvPr id="9" name="Text 4"/>
          <p:cNvSpPr/>
          <p:nvPr/>
        </p:nvSpPr>
        <p:spPr>
          <a:xfrm>
            <a:off x="7461885" y="4005263"/>
            <a:ext cx="6440686" cy="332780"/>
          </a:xfrm>
          <a:prstGeom prst="rect">
            <a:avLst/>
          </a:prstGeom>
          <a:noFill/>
          <a:ln/>
        </p:spPr>
        <p:txBody>
          <a:bodyPr wrap="none" lIns="0" tIns="0" rIns="0" bIns="0" rtlCol="0" anchor="t"/>
          <a:lstStyle/>
          <a:p>
            <a:pPr algn="l" indent="0" marL="0">
              <a:lnSpc>
                <a:spcPts val="2600"/>
              </a:lnSpc>
              <a:buNone/>
            </a:pPr>
            <a:r>
              <a:rPr lang="en-US" sz="1600" dirty="0">
                <a:solidFill>
                  <a:srgbClr val="CFD0D8"/>
                </a:solidFill>
                <a:latin typeface="Roboto" pitchFamily="34" charset="0"/>
                <a:ea typeface="Roboto" pitchFamily="34" charset="-122"/>
                <a:cs typeface="Roboto" pitchFamily="34" charset="-120"/>
              </a:rPr>
              <a:t>Define clear criteria and introduce pre-escalation peer reviews.</a:t>
            </a:r>
            <a:endParaRPr lang="en-US" sz="1600" dirty="0"/>
          </a:p>
        </p:txBody>
      </p:sp>
      <p:pic>
        <p:nvPicPr>
          <p:cNvPr id="10" name="Image 3" descr="preencoded.png">    </p:cNvPr>
          <p:cNvPicPr>
            <a:picLocks noChangeAspect="1"/>
          </p:cNvPicPr>
          <p:nvPr/>
        </p:nvPicPr>
        <p:blipFill>
          <a:blip r:embed="rId4"/>
          <a:stretch>
            <a:fillRect/>
          </a:stretch>
        </p:blipFill>
        <p:spPr>
          <a:xfrm>
            <a:off x="6214229" y="4595574"/>
            <a:ext cx="1039773" cy="1247656"/>
          </a:xfrm>
          <a:prstGeom prst="rect">
            <a:avLst/>
          </a:prstGeom>
        </p:spPr>
      </p:pic>
      <p:sp>
        <p:nvSpPr>
          <p:cNvPr id="11" name="Text 5"/>
          <p:cNvSpPr/>
          <p:nvPr/>
        </p:nvSpPr>
        <p:spPr>
          <a:xfrm>
            <a:off x="7461885" y="4803458"/>
            <a:ext cx="2599372" cy="324802"/>
          </a:xfrm>
          <a:prstGeom prst="rect">
            <a:avLst/>
          </a:prstGeom>
          <a:noFill/>
          <a:ln/>
        </p:spPr>
        <p:txBody>
          <a:bodyPr wrap="none" lIns="0" tIns="0" rIns="0" bIns="0" rtlCol="0" anchor="t"/>
          <a:lstStyle/>
          <a:p>
            <a:pPr algn="l" indent="0" marL="0">
              <a:lnSpc>
                <a:spcPts val="2550"/>
              </a:lnSpc>
              <a:buNone/>
            </a:pPr>
            <a:r>
              <a:rPr lang="en-US" sz="2000" dirty="0">
                <a:solidFill>
                  <a:srgbClr val="CFD0D8"/>
                </a:solidFill>
                <a:latin typeface="Roboto Medium" pitchFamily="34" charset="0"/>
                <a:ea typeface="Roboto Medium" pitchFamily="34" charset="-122"/>
                <a:cs typeface="Roboto Medium" pitchFamily="34" charset="-120"/>
              </a:rPr>
              <a:t>Technician Training</a:t>
            </a:r>
            <a:endParaRPr lang="en-US" sz="2000" dirty="0"/>
          </a:p>
        </p:txBody>
      </p:sp>
      <p:sp>
        <p:nvSpPr>
          <p:cNvPr id="12" name="Text 6"/>
          <p:cNvSpPr/>
          <p:nvPr/>
        </p:nvSpPr>
        <p:spPr>
          <a:xfrm>
            <a:off x="7461885" y="5252918"/>
            <a:ext cx="6440686" cy="332780"/>
          </a:xfrm>
          <a:prstGeom prst="rect">
            <a:avLst/>
          </a:prstGeom>
          <a:noFill/>
          <a:ln/>
        </p:spPr>
        <p:txBody>
          <a:bodyPr wrap="none" lIns="0" tIns="0" rIns="0" bIns="0" rtlCol="0" anchor="t"/>
          <a:lstStyle/>
          <a:p>
            <a:pPr algn="l" indent="0" marL="0">
              <a:lnSpc>
                <a:spcPts val="2600"/>
              </a:lnSpc>
              <a:buNone/>
            </a:pPr>
            <a:r>
              <a:rPr lang="en-US" sz="1600" dirty="0">
                <a:solidFill>
                  <a:srgbClr val="CFD0D8"/>
                </a:solidFill>
                <a:latin typeface="Roboto" pitchFamily="34" charset="0"/>
                <a:ea typeface="Roboto" pitchFamily="34" charset="-122"/>
                <a:cs typeface="Roboto" pitchFamily="34" charset="-120"/>
              </a:rPr>
              <a:t>Monthly workshops on breach categories and mentorship programs.</a:t>
            </a:r>
            <a:endParaRPr lang="en-US" sz="1600" dirty="0"/>
          </a:p>
        </p:txBody>
      </p:sp>
      <p:pic>
        <p:nvPicPr>
          <p:cNvPr id="13" name="Image 4" descr="preencoded.png">    </p:cNvPr>
          <p:cNvPicPr>
            <a:picLocks noChangeAspect="1"/>
          </p:cNvPicPr>
          <p:nvPr/>
        </p:nvPicPr>
        <p:blipFill>
          <a:blip r:embed="rId5"/>
          <a:stretch>
            <a:fillRect/>
          </a:stretch>
        </p:blipFill>
        <p:spPr>
          <a:xfrm>
            <a:off x="6214229" y="5843230"/>
            <a:ext cx="1039773" cy="1530787"/>
          </a:xfrm>
          <a:prstGeom prst="rect">
            <a:avLst/>
          </a:prstGeom>
        </p:spPr>
      </p:pic>
      <p:sp>
        <p:nvSpPr>
          <p:cNvPr id="14" name="Text 7"/>
          <p:cNvSpPr/>
          <p:nvPr/>
        </p:nvSpPr>
        <p:spPr>
          <a:xfrm>
            <a:off x="7461885" y="6051113"/>
            <a:ext cx="3109079" cy="324802"/>
          </a:xfrm>
          <a:prstGeom prst="rect">
            <a:avLst/>
          </a:prstGeom>
          <a:noFill/>
          <a:ln/>
        </p:spPr>
        <p:txBody>
          <a:bodyPr wrap="none" lIns="0" tIns="0" rIns="0" bIns="0" rtlCol="0" anchor="t"/>
          <a:lstStyle/>
          <a:p>
            <a:pPr algn="l" indent="0" marL="0">
              <a:lnSpc>
                <a:spcPts val="2550"/>
              </a:lnSpc>
              <a:buNone/>
            </a:pPr>
            <a:r>
              <a:rPr lang="en-US" sz="2000" dirty="0">
                <a:solidFill>
                  <a:srgbClr val="CFD0D8"/>
                </a:solidFill>
                <a:latin typeface="Roboto Medium" pitchFamily="34" charset="0"/>
                <a:ea typeface="Roboto Medium" pitchFamily="34" charset="-122"/>
                <a:cs typeface="Roboto Medium" pitchFamily="34" charset="-120"/>
              </a:rPr>
              <a:t>Ticket Intake Improvement</a:t>
            </a:r>
            <a:endParaRPr lang="en-US" sz="2000" dirty="0"/>
          </a:p>
        </p:txBody>
      </p:sp>
      <p:sp>
        <p:nvSpPr>
          <p:cNvPr id="15" name="Text 8"/>
          <p:cNvSpPr/>
          <p:nvPr/>
        </p:nvSpPr>
        <p:spPr>
          <a:xfrm>
            <a:off x="7461885" y="6500574"/>
            <a:ext cx="6440686" cy="665559"/>
          </a:xfrm>
          <a:prstGeom prst="rect">
            <a:avLst/>
          </a:prstGeom>
          <a:noFill/>
          <a:ln/>
        </p:spPr>
        <p:txBody>
          <a:bodyPr wrap="square" lIns="0" tIns="0" rIns="0" bIns="0" rtlCol="0" anchor="t"/>
          <a:lstStyle/>
          <a:p>
            <a:pPr algn="l" indent="0" marL="0">
              <a:lnSpc>
                <a:spcPts val="2600"/>
              </a:lnSpc>
              <a:buNone/>
            </a:pPr>
            <a:r>
              <a:rPr lang="en-US" sz="1600" dirty="0">
                <a:solidFill>
                  <a:srgbClr val="CFD0D8"/>
                </a:solidFill>
                <a:latin typeface="Roboto" pitchFamily="34" charset="0"/>
                <a:ea typeface="Roboto" pitchFamily="34" charset="-122"/>
                <a:cs typeface="Roboto" pitchFamily="34" charset="-120"/>
              </a:rPr>
              <a:t>Mandatory fields and guided submission forms for complete initial info.</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85944" y="718304"/>
            <a:ext cx="6242090" cy="635318"/>
          </a:xfrm>
          <a:prstGeom prst="rect">
            <a:avLst/>
          </a:prstGeom>
          <a:noFill/>
          <a:ln/>
        </p:spPr>
        <p:txBody>
          <a:bodyPr wrap="none" lIns="0" tIns="0" rIns="0" bIns="0" rtlCol="0" anchor="t"/>
          <a:lstStyle/>
          <a:p>
            <a:pPr algn="l" indent="0" marL="0">
              <a:lnSpc>
                <a:spcPts val="5000"/>
              </a:lnSpc>
              <a:buNone/>
            </a:pPr>
            <a:r>
              <a:rPr lang="en-US" sz="4000" dirty="0">
                <a:solidFill>
                  <a:srgbClr val="FFFFFF"/>
                </a:solidFill>
                <a:latin typeface="Roboto Medium" pitchFamily="34" charset="0"/>
                <a:ea typeface="Roboto Medium" pitchFamily="34" charset="-122"/>
                <a:cs typeface="Roboto Medium" pitchFamily="34" charset="-120"/>
              </a:rPr>
              <a:t>Pilot Results &amp; Control Plan</a:t>
            </a:r>
            <a:endParaRPr lang="en-US" sz="4000" dirty="0"/>
          </a:p>
        </p:txBody>
      </p:sp>
      <p:sp>
        <p:nvSpPr>
          <p:cNvPr id="3" name="Text 1"/>
          <p:cNvSpPr/>
          <p:nvPr/>
        </p:nvSpPr>
        <p:spPr>
          <a:xfrm>
            <a:off x="885944" y="1861780"/>
            <a:ext cx="3049429" cy="381119"/>
          </a:xfrm>
          <a:prstGeom prst="rect">
            <a:avLst/>
          </a:prstGeom>
          <a:noFill/>
          <a:ln/>
        </p:spPr>
        <p:txBody>
          <a:bodyPr wrap="none" lIns="0" tIns="0" rIns="0" bIns="0" rtlCol="0" anchor="t"/>
          <a:lstStyle/>
          <a:p>
            <a:pPr algn="l" indent="0" marL="0">
              <a:lnSpc>
                <a:spcPts val="3000"/>
              </a:lnSpc>
              <a:buNone/>
            </a:pPr>
            <a:r>
              <a:rPr lang="en-US" sz="2400" dirty="0">
                <a:solidFill>
                  <a:srgbClr val="FFFFFF"/>
                </a:solidFill>
                <a:latin typeface="Roboto Medium" pitchFamily="34" charset="0"/>
                <a:ea typeface="Roboto Medium" pitchFamily="34" charset="-122"/>
                <a:cs typeface="Roboto Medium" pitchFamily="34" charset="-120"/>
              </a:rPr>
              <a:t>Pilot Results</a:t>
            </a:r>
            <a:endParaRPr lang="en-US" sz="2400" dirty="0"/>
          </a:p>
        </p:txBody>
      </p:sp>
      <p:sp>
        <p:nvSpPr>
          <p:cNvPr id="4" name="Shape 2"/>
          <p:cNvSpPr/>
          <p:nvPr/>
        </p:nvSpPr>
        <p:spPr>
          <a:xfrm>
            <a:off x="885944" y="2471499"/>
            <a:ext cx="6181249" cy="3977997"/>
          </a:xfrm>
          <a:prstGeom prst="roundRect">
            <a:avLst>
              <a:gd name="adj" fmla="val 2146"/>
            </a:avLst>
          </a:prstGeom>
          <a:noFill/>
          <a:ln w="7620">
            <a:solidFill>
              <a:srgbClr val="FFFFFF">
                <a:alpha val="24000"/>
              </a:srgbClr>
            </a:solidFill>
            <a:prstDash val="solid"/>
          </a:ln>
        </p:spPr>
      </p:sp>
      <p:sp>
        <p:nvSpPr>
          <p:cNvPr id="5" name="Shape 3"/>
          <p:cNvSpPr/>
          <p:nvPr/>
        </p:nvSpPr>
        <p:spPr>
          <a:xfrm>
            <a:off x="893564" y="2479119"/>
            <a:ext cx="6166009" cy="909399"/>
          </a:xfrm>
          <a:prstGeom prst="rect">
            <a:avLst/>
          </a:prstGeom>
          <a:solidFill>
            <a:srgbClr val="FFFFFF">
              <a:alpha val="4000"/>
            </a:srgbClr>
          </a:solidFill>
          <a:ln/>
        </p:spPr>
      </p:sp>
      <p:sp>
        <p:nvSpPr>
          <p:cNvPr id="6" name="Text 4"/>
          <p:cNvSpPr/>
          <p:nvPr/>
        </p:nvSpPr>
        <p:spPr>
          <a:xfrm>
            <a:off x="1096804" y="2608659"/>
            <a:ext cx="113121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Metric</a:t>
            </a:r>
            <a:endParaRPr lang="en-US" sz="1600" dirty="0"/>
          </a:p>
        </p:txBody>
      </p:sp>
      <p:sp>
        <p:nvSpPr>
          <p:cNvPr id="7" name="Text 5"/>
          <p:cNvSpPr/>
          <p:nvPr/>
        </p:nvSpPr>
        <p:spPr>
          <a:xfrm>
            <a:off x="2642116" y="2608659"/>
            <a:ext cx="112740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Before</a:t>
            </a:r>
            <a:endParaRPr lang="en-US" sz="1600" dirty="0"/>
          </a:p>
        </p:txBody>
      </p:sp>
      <p:sp>
        <p:nvSpPr>
          <p:cNvPr id="8" name="Text 6"/>
          <p:cNvSpPr/>
          <p:nvPr/>
        </p:nvSpPr>
        <p:spPr>
          <a:xfrm>
            <a:off x="4183618" y="2608659"/>
            <a:ext cx="112740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After</a:t>
            </a:r>
            <a:endParaRPr lang="en-US" sz="1600" dirty="0"/>
          </a:p>
        </p:txBody>
      </p:sp>
      <p:sp>
        <p:nvSpPr>
          <p:cNvPr id="9" name="Text 7"/>
          <p:cNvSpPr/>
          <p:nvPr/>
        </p:nvSpPr>
        <p:spPr>
          <a:xfrm>
            <a:off x="5725120" y="2608659"/>
            <a:ext cx="1131213" cy="650319"/>
          </a:xfrm>
          <a:prstGeom prst="rect">
            <a:avLst/>
          </a:prstGeom>
          <a:noFill/>
          <a:ln/>
        </p:spPr>
        <p:txBody>
          <a:bodyPr wrap="squar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Improvement</a:t>
            </a:r>
            <a:endParaRPr lang="en-US" sz="1600" dirty="0"/>
          </a:p>
        </p:txBody>
      </p:sp>
      <p:sp>
        <p:nvSpPr>
          <p:cNvPr id="10" name="Shape 8"/>
          <p:cNvSpPr/>
          <p:nvPr/>
        </p:nvSpPr>
        <p:spPr>
          <a:xfrm>
            <a:off x="893564" y="3388519"/>
            <a:ext cx="6166009" cy="1234559"/>
          </a:xfrm>
          <a:prstGeom prst="rect">
            <a:avLst/>
          </a:prstGeom>
          <a:solidFill>
            <a:srgbClr val="000000">
              <a:alpha val="4000"/>
            </a:srgbClr>
          </a:solidFill>
          <a:ln/>
        </p:spPr>
      </p:sp>
      <p:sp>
        <p:nvSpPr>
          <p:cNvPr id="11" name="Text 9"/>
          <p:cNvSpPr/>
          <p:nvPr/>
        </p:nvSpPr>
        <p:spPr>
          <a:xfrm>
            <a:off x="1096804" y="3518059"/>
            <a:ext cx="1131213" cy="975479"/>
          </a:xfrm>
          <a:prstGeom prst="rect">
            <a:avLst/>
          </a:prstGeom>
          <a:noFill/>
          <a:ln/>
        </p:spPr>
        <p:txBody>
          <a:bodyPr wrap="squar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Avg Resolution Time</a:t>
            </a:r>
            <a:endParaRPr lang="en-US" sz="1600" dirty="0"/>
          </a:p>
        </p:txBody>
      </p:sp>
      <p:sp>
        <p:nvSpPr>
          <p:cNvPr id="12" name="Text 10"/>
          <p:cNvSpPr/>
          <p:nvPr/>
        </p:nvSpPr>
        <p:spPr>
          <a:xfrm>
            <a:off x="2642116" y="3518059"/>
            <a:ext cx="112740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18.4 hrs</a:t>
            </a:r>
            <a:endParaRPr lang="en-US" sz="1600" dirty="0"/>
          </a:p>
        </p:txBody>
      </p:sp>
      <p:sp>
        <p:nvSpPr>
          <p:cNvPr id="13" name="Text 11"/>
          <p:cNvSpPr/>
          <p:nvPr/>
        </p:nvSpPr>
        <p:spPr>
          <a:xfrm>
            <a:off x="4183618" y="3518059"/>
            <a:ext cx="112740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14.5 hrs</a:t>
            </a:r>
            <a:endParaRPr lang="en-US" sz="1600" dirty="0"/>
          </a:p>
        </p:txBody>
      </p:sp>
      <p:sp>
        <p:nvSpPr>
          <p:cNvPr id="14" name="Text 12"/>
          <p:cNvSpPr/>
          <p:nvPr/>
        </p:nvSpPr>
        <p:spPr>
          <a:xfrm>
            <a:off x="5725120" y="3518059"/>
            <a:ext cx="113121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 21%</a:t>
            </a:r>
            <a:endParaRPr lang="en-US" sz="1600" dirty="0"/>
          </a:p>
        </p:txBody>
      </p:sp>
      <p:sp>
        <p:nvSpPr>
          <p:cNvPr id="15" name="Shape 13"/>
          <p:cNvSpPr/>
          <p:nvPr/>
        </p:nvSpPr>
        <p:spPr>
          <a:xfrm>
            <a:off x="893564" y="4623078"/>
            <a:ext cx="6166009" cy="909399"/>
          </a:xfrm>
          <a:prstGeom prst="rect">
            <a:avLst/>
          </a:prstGeom>
          <a:solidFill>
            <a:srgbClr val="FFFFFF">
              <a:alpha val="4000"/>
            </a:srgbClr>
          </a:solidFill>
          <a:ln/>
        </p:spPr>
      </p:sp>
      <p:sp>
        <p:nvSpPr>
          <p:cNvPr id="16" name="Text 14"/>
          <p:cNvSpPr/>
          <p:nvPr/>
        </p:nvSpPr>
        <p:spPr>
          <a:xfrm>
            <a:off x="1096804" y="4752618"/>
            <a:ext cx="1131213" cy="650319"/>
          </a:xfrm>
          <a:prstGeom prst="rect">
            <a:avLst/>
          </a:prstGeom>
          <a:noFill/>
          <a:ln/>
        </p:spPr>
        <p:txBody>
          <a:bodyPr wrap="squar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SLA Compliance</a:t>
            </a:r>
            <a:endParaRPr lang="en-US" sz="1600" dirty="0"/>
          </a:p>
        </p:txBody>
      </p:sp>
      <p:sp>
        <p:nvSpPr>
          <p:cNvPr id="17" name="Text 15"/>
          <p:cNvSpPr/>
          <p:nvPr/>
        </p:nvSpPr>
        <p:spPr>
          <a:xfrm>
            <a:off x="2642116" y="4752618"/>
            <a:ext cx="112740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62 %</a:t>
            </a:r>
            <a:endParaRPr lang="en-US" sz="1600" dirty="0"/>
          </a:p>
        </p:txBody>
      </p:sp>
      <p:sp>
        <p:nvSpPr>
          <p:cNvPr id="18" name="Text 16"/>
          <p:cNvSpPr/>
          <p:nvPr/>
        </p:nvSpPr>
        <p:spPr>
          <a:xfrm>
            <a:off x="4183618" y="4752618"/>
            <a:ext cx="112740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78 %</a:t>
            </a:r>
            <a:endParaRPr lang="en-US" sz="1600" dirty="0"/>
          </a:p>
        </p:txBody>
      </p:sp>
      <p:sp>
        <p:nvSpPr>
          <p:cNvPr id="19" name="Text 17"/>
          <p:cNvSpPr/>
          <p:nvPr/>
        </p:nvSpPr>
        <p:spPr>
          <a:xfrm>
            <a:off x="5725120" y="4752618"/>
            <a:ext cx="113121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 16%</a:t>
            </a:r>
            <a:endParaRPr lang="en-US" sz="1600" dirty="0"/>
          </a:p>
        </p:txBody>
      </p:sp>
      <p:sp>
        <p:nvSpPr>
          <p:cNvPr id="20" name="Shape 18"/>
          <p:cNvSpPr/>
          <p:nvPr/>
        </p:nvSpPr>
        <p:spPr>
          <a:xfrm>
            <a:off x="893564" y="5532477"/>
            <a:ext cx="6166009" cy="909399"/>
          </a:xfrm>
          <a:prstGeom prst="rect">
            <a:avLst/>
          </a:prstGeom>
          <a:solidFill>
            <a:srgbClr val="000000">
              <a:alpha val="4000"/>
            </a:srgbClr>
          </a:solidFill>
          <a:ln/>
        </p:spPr>
      </p:sp>
      <p:sp>
        <p:nvSpPr>
          <p:cNvPr id="21" name="Text 19"/>
          <p:cNvSpPr/>
          <p:nvPr/>
        </p:nvSpPr>
        <p:spPr>
          <a:xfrm>
            <a:off x="1096804" y="5662017"/>
            <a:ext cx="1131213" cy="650319"/>
          </a:xfrm>
          <a:prstGeom prst="rect">
            <a:avLst/>
          </a:prstGeom>
          <a:noFill/>
          <a:ln/>
        </p:spPr>
        <p:txBody>
          <a:bodyPr wrap="squar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Reassignments</a:t>
            </a:r>
            <a:endParaRPr lang="en-US" sz="1600" dirty="0"/>
          </a:p>
        </p:txBody>
      </p:sp>
      <p:sp>
        <p:nvSpPr>
          <p:cNvPr id="22" name="Text 20"/>
          <p:cNvSpPr/>
          <p:nvPr/>
        </p:nvSpPr>
        <p:spPr>
          <a:xfrm>
            <a:off x="2642116" y="5662017"/>
            <a:ext cx="112740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28 %</a:t>
            </a:r>
            <a:endParaRPr lang="en-US" sz="1600" dirty="0"/>
          </a:p>
        </p:txBody>
      </p:sp>
      <p:sp>
        <p:nvSpPr>
          <p:cNvPr id="23" name="Text 21"/>
          <p:cNvSpPr/>
          <p:nvPr/>
        </p:nvSpPr>
        <p:spPr>
          <a:xfrm>
            <a:off x="4183618" y="5662017"/>
            <a:ext cx="112740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18 %</a:t>
            </a:r>
            <a:endParaRPr lang="en-US" sz="1600" dirty="0"/>
          </a:p>
        </p:txBody>
      </p:sp>
      <p:sp>
        <p:nvSpPr>
          <p:cNvPr id="24" name="Text 22"/>
          <p:cNvSpPr/>
          <p:nvPr/>
        </p:nvSpPr>
        <p:spPr>
          <a:xfrm>
            <a:off x="5725120" y="5662017"/>
            <a:ext cx="1131213"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 36%</a:t>
            </a:r>
            <a:endParaRPr lang="en-US" sz="1600" dirty="0"/>
          </a:p>
        </p:txBody>
      </p:sp>
      <p:sp>
        <p:nvSpPr>
          <p:cNvPr id="25" name="Text 23"/>
          <p:cNvSpPr/>
          <p:nvPr/>
        </p:nvSpPr>
        <p:spPr>
          <a:xfrm>
            <a:off x="885944" y="6678097"/>
            <a:ext cx="6181249" cy="650319"/>
          </a:xfrm>
          <a:prstGeom prst="rect">
            <a:avLst/>
          </a:prstGeom>
          <a:noFill/>
          <a:ln/>
        </p:spPr>
        <p:txBody>
          <a:bodyPr wrap="squar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The pilot demonstrated significant improvements in resolution time, SLA compliance, and reduced reassignments.</a:t>
            </a:r>
            <a:endParaRPr lang="en-US" sz="1600" dirty="0"/>
          </a:p>
        </p:txBody>
      </p:sp>
      <p:sp>
        <p:nvSpPr>
          <p:cNvPr id="26" name="Text 24"/>
          <p:cNvSpPr/>
          <p:nvPr/>
        </p:nvSpPr>
        <p:spPr>
          <a:xfrm>
            <a:off x="7570827" y="1861780"/>
            <a:ext cx="3049429" cy="381119"/>
          </a:xfrm>
          <a:prstGeom prst="rect">
            <a:avLst/>
          </a:prstGeom>
          <a:noFill/>
          <a:ln/>
        </p:spPr>
        <p:txBody>
          <a:bodyPr wrap="none" lIns="0" tIns="0" rIns="0" bIns="0" rtlCol="0" anchor="t"/>
          <a:lstStyle/>
          <a:p>
            <a:pPr algn="l" indent="0" marL="0">
              <a:lnSpc>
                <a:spcPts val="3000"/>
              </a:lnSpc>
              <a:buNone/>
            </a:pPr>
            <a:r>
              <a:rPr lang="en-US" sz="2400" dirty="0">
                <a:solidFill>
                  <a:srgbClr val="FFFFFF"/>
                </a:solidFill>
                <a:latin typeface="Roboto Medium" pitchFamily="34" charset="0"/>
                <a:ea typeface="Roboto Medium" pitchFamily="34" charset="-122"/>
                <a:cs typeface="Roboto Medium" pitchFamily="34" charset="-120"/>
              </a:rPr>
              <a:t>Control Plan</a:t>
            </a:r>
            <a:endParaRPr lang="en-US" sz="2400" dirty="0"/>
          </a:p>
        </p:txBody>
      </p:sp>
      <p:sp>
        <p:nvSpPr>
          <p:cNvPr id="27" name="Shape 25"/>
          <p:cNvSpPr/>
          <p:nvPr/>
        </p:nvSpPr>
        <p:spPr>
          <a:xfrm>
            <a:off x="7570827" y="2471499"/>
            <a:ext cx="6181249" cy="2677358"/>
          </a:xfrm>
          <a:prstGeom prst="roundRect">
            <a:avLst>
              <a:gd name="adj" fmla="val 3189"/>
            </a:avLst>
          </a:prstGeom>
          <a:noFill/>
          <a:ln w="7620">
            <a:solidFill>
              <a:srgbClr val="FFFFFF">
                <a:alpha val="24000"/>
              </a:srgbClr>
            </a:solidFill>
            <a:prstDash val="solid"/>
          </a:ln>
        </p:spPr>
      </p:sp>
      <p:sp>
        <p:nvSpPr>
          <p:cNvPr id="28" name="Shape 26"/>
          <p:cNvSpPr/>
          <p:nvPr/>
        </p:nvSpPr>
        <p:spPr>
          <a:xfrm>
            <a:off x="7578447" y="2479119"/>
            <a:ext cx="6165294" cy="584240"/>
          </a:xfrm>
          <a:prstGeom prst="rect">
            <a:avLst/>
          </a:prstGeom>
          <a:solidFill>
            <a:srgbClr val="FFFFFF">
              <a:alpha val="4000"/>
            </a:srgbClr>
          </a:solidFill>
          <a:ln/>
        </p:spPr>
      </p:sp>
      <p:sp>
        <p:nvSpPr>
          <p:cNvPr id="29" name="Text 27"/>
          <p:cNvSpPr/>
          <p:nvPr/>
        </p:nvSpPr>
        <p:spPr>
          <a:xfrm>
            <a:off x="7782639" y="2608659"/>
            <a:ext cx="1644491"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Metric</a:t>
            </a:r>
            <a:endParaRPr lang="en-US" sz="1600" dirty="0"/>
          </a:p>
        </p:txBody>
      </p:sp>
      <p:sp>
        <p:nvSpPr>
          <p:cNvPr id="30" name="Text 28"/>
          <p:cNvSpPr/>
          <p:nvPr/>
        </p:nvSpPr>
        <p:spPr>
          <a:xfrm>
            <a:off x="9841230" y="2608659"/>
            <a:ext cx="1640681"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Control Method</a:t>
            </a:r>
            <a:endParaRPr lang="en-US" sz="1600" dirty="0"/>
          </a:p>
        </p:txBody>
      </p:sp>
      <p:sp>
        <p:nvSpPr>
          <p:cNvPr id="31" name="Text 29"/>
          <p:cNvSpPr/>
          <p:nvPr/>
        </p:nvSpPr>
        <p:spPr>
          <a:xfrm>
            <a:off x="11896011" y="2608659"/>
            <a:ext cx="1644491"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Owner</a:t>
            </a:r>
            <a:endParaRPr lang="en-US" sz="1600" dirty="0"/>
          </a:p>
        </p:txBody>
      </p:sp>
      <p:sp>
        <p:nvSpPr>
          <p:cNvPr id="32" name="Shape 30"/>
          <p:cNvSpPr/>
          <p:nvPr/>
        </p:nvSpPr>
        <p:spPr>
          <a:xfrm>
            <a:off x="7578447" y="3063359"/>
            <a:ext cx="6165294" cy="909399"/>
          </a:xfrm>
          <a:prstGeom prst="rect">
            <a:avLst/>
          </a:prstGeom>
          <a:solidFill>
            <a:srgbClr val="000000">
              <a:alpha val="4000"/>
            </a:srgbClr>
          </a:solidFill>
          <a:ln/>
        </p:spPr>
      </p:sp>
      <p:sp>
        <p:nvSpPr>
          <p:cNvPr id="33" name="Text 31"/>
          <p:cNvSpPr/>
          <p:nvPr/>
        </p:nvSpPr>
        <p:spPr>
          <a:xfrm>
            <a:off x="7782639" y="3192899"/>
            <a:ext cx="1644491"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SLA %</a:t>
            </a:r>
            <a:endParaRPr lang="en-US" sz="1600" dirty="0"/>
          </a:p>
        </p:txBody>
      </p:sp>
      <p:sp>
        <p:nvSpPr>
          <p:cNvPr id="34" name="Text 32"/>
          <p:cNvSpPr/>
          <p:nvPr/>
        </p:nvSpPr>
        <p:spPr>
          <a:xfrm>
            <a:off x="9841230" y="3192899"/>
            <a:ext cx="1640681" cy="650319"/>
          </a:xfrm>
          <a:prstGeom prst="rect">
            <a:avLst/>
          </a:prstGeom>
          <a:noFill/>
          <a:ln/>
        </p:spPr>
        <p:txBody>
          <a:bodyPr wrap="squar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Weekly dashboard</a:t>
            </a:r>
            <a:endParaRPr lang="en-US" sz="1600" dirty="0"/>
          </a:p>
        </p:txBody>
      </p:sp>
      <p:sp>
        <p:nvSpPr>
          <p:cNvPr id="35" name="Text 33"/>
          <p:cNvSpPr/>
          <p:nvPr/>
        </p:nvSpPr>
        <p:spPr>
          <a:xfrm>
            <a:off x="11896011" y="3192899"/>
            <a:ext cx="1644491"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IT Manager</a:t>
            </a:r>
            <a:endParaRPr lang="en-US" sz="1600" dirty="0"/>
          </a:p>
        </p:txBody>
      </p:sp>
      <p:sp>
        <p:nvSpPr>
          <p:cNvPr id="36" name="Shape 34"/>
          <p:cNvSpPr/>
          <p:nvPr/>
        </p:nvSpPr>
        <p:spPr>
          <a:xfrm>
            <a:off x="7578447" y="3972758"/>
            <a:ext cx="6165294" cy="584240"/>
          </a:xfrm>
          <a:prstGeom prst="rect">
            <a:avLst/>
          </a:prstGeom>
          <a:solidFill>
            <a:srgbClr val="FFFFFF">
              <a:alpha val="4000"/>
            </a:srgbClr>
          </a:solidFill>
          <a:ln/>
        </p:spPr>
      </p:sp>
      <p:sp>
        <p:nvSpPr>
          <p:cNvPr id="37" name="Text 35"/>
          <p:cNvSpPr/>
          <p:nvPr/>
        </p:nvSpPr>
        <p:spPr>
          <a:xfrm>
            <a:off x="7782639" y="4102298"/>
            <a:ext cx="1644491"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Resolution Time</a:t>
            </a:r>
            <a:endParaRPr lang="en-US" sz="1600" dirty="0"/>
          </a:p>
        </p:txBody>
      </p:sp>
      <p:sp>
        <p:nvSpPr>
          <p:cNvPr id="38" name="Text 36"/>
          <p:cNvSpPr/>
          <p:nvPr/>
        </p:nvSpPr>
        <p:spPr>
          <a:xfrm>
            <a:off x="9841230" y="4102298"/>
            <a:ext cx="1640681"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Monthly review</a:t>
            </a:r>
            <a:endParaRPr lang="en-US" sz="1600" dirty="0"/>
          </a:p>
        </p:txBody>
      </p:sp>
      <p:sp>
        <p:nvSpPr>
          <p:cNvPr id="39" name="Text 37"/>
          <p:cNvSpPr/>
          <p:nvPr/>
        </p:nvSpPr>
        <p:spPr>
          <a:xfrm>
            <a:off x="11896011" y="4102298"/>
            <a:ext cx="1644491"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Team Lead</a:t>
            </a:r>
            <a:endParaRPr lang="en-US" sz="1600" dirty="0"/>
          </a:p>
        </p:txBody>
      </p:sp>
      <p:sp>
        <p:nvSpPr>
          <p:cNvPr id="40" name="Shape 38"/>
          <p:cNvSpPr/>
          <p:nvPr/>
        </p:nvSpPr>
        <p:spPr>
          <a:xfrm>
            <a:off x="7578447" y="4556998"/>
            <a:ext cx="6165294" cy="584240"/>
          </a:xfrm>
          <a:prstGeom prst="rect">
            <a:avLst/>
          </a:prstGeom>
          <a:solidFill>
            <a:srgbClr val="000000">
              <a:alpha val="4000"/>
            </a:srgbClr>
          </a:solidFill>
          <a:ln/>
        </p:spPr>
      </p:sp>
      <p:sp>
        <p:nvSpPr>
          <p:cNvPr id="41" name="Text 39"/>
          <p:cNvSpPr/>
          <p:nvPr/>
        </p:nvSpPr>
        <p:spPr>
          <a:xfrm>
            <a:off x="7782639" y="4686538"/>
            <a:ext cx="1644491"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Reassignments</a:t>
            </a:r>
            <a:endParaRPr lang="en-US" sz="1600" dirty="0"/>
          </a:p>
        </p:txBody>
      </p:sp>
      <p:sp>
        <p:nvSpPr>
          <p:cNvPr id="42" name="Text 40"/>
          <p:cNvSpPr/>
          <p:nvPr/>
        </p:nvSpPr>
        <p:spPr>
          <a:xfrm>
            <a:off x="9841230" y="4686538"/>
            <a:ext cx="1640681"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Audit reports</a:t>
            </a:r>
            <a:endParaRPr lang="en-US" sz="1600" dirty="0"/>
          </a:p>
        </p:txBody>
      </p:sp>
      <p:sp>
        <p:nvSpPr>
          <p:cNvPr id="43" name="Text 41"/>
          <p:cNvSpPr/>
          <p:nvPr/>
        </p:nvSpPr>
        <p:spPr>
          <a:xfrm>
            <a:off x="11896011" y="4686538"/>
            <a:ext cx="1644491" cy="325160"/>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QA Team</a:t>
            </a:r>
            <a:endParaRPr lang="en-US" sz="1600" dirty="0"/>
          </a:p>
        </p:txBody>
      </p:sp>
      <p:sp>
        <p:nvSpPr>
          <p:cNvPr id="44" name="Text 42"/>
          <p:cNvSpPr/>
          <p:nvPr/>
        </p:nvSpPr>
        <p:spPr>
          <a:xfrm>
            <a:off x="7570827" y="5377458"/>
            <a:ext cx="6181249" cy="650319"/>
          </a:xfrm>
          <a:prstGeom prst="rect">
            <a:avLst/>
          </a:prstGeom>
          <a:noFill/>
          <a:ln/>
        </p:spPr>
        <p:txBody>
          <a:bodyPr wrap="squar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Standardized procedures, integrated escalation matrix, and continuous training ensure sustainability.</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2026-01-12T21:12:48Z</dcterms:created>
  <dcterms:modified xsi:type="dcterms:W3CDTF">2026-01-12T21:12:48Z</dcterms:modified>
</cp:coreProperties>
</file>